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2" r:id="rId12"/>
    <p:sldId id="303" r:id="rId13"/>
    <p:sldId id="304" r:id="rId14"/>
    <p:sldId id="305" r:id="rId15"/>
    <p:sldId id="306" r:id="rId16"/>
    <p:sldId id="301" r:id="rId17"/>
    <p:sldId id="308" r:id="rId18"/>
    <p:sldId id="307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7" r:id="rId27"/>
    <p:sldId id="318" r:id="rId28"/>
    <p:sldId id="319" r:id="rId29"/>
    <p:sldId id="320" r:id="rId30"/>
    <p:sldId id="323" r:id="rId31"/>
    <p:sldId id="321" r:id="rId32"/>
    <p:sldId id="322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3" r:id="rId42"/>
    <p:sldId id="332" r:id="rId43"/>
    <p:sldId id="336" r:id="rId44"/>
    <p:sldId id="337" r:id="rId45"/>
    <p:sldId id="338" r:id="rId46"/>
    <p:sldId id="334" r:id="rId47"/>
    <p:sldId id="335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287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851"/>
  </p:normalViewPr>
  <p:slideViewPr>
    <p:cSldViewPr>
      <p:cViewPr varScale="1">
        <p:scale>
          <a:sx n="93" d="100"/>
          <a:sy n="93" d="100"/>
        </p:scale>
        <p:origin x="2200" y="192"/>
      </p:cViewPr>
      <p:guideLst>
        <p:guide orient="horz" pos="2160"/>
        <p:guide pos="2880"/>
      </p:guideLst>
    </p:cSldViewPr>
  </p:slid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890FE-1E4F-4A09-B889-0A64BA2881A1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7148-CA29-44F9-8D95-80960B5EC4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7148-CA29-44F9-8D95-80960B5EC47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800" dirty="0"/>
              <a:t>LASSO</a:t>
            </a:r>
            <a:r>
              <a:rPr kumimoji="1" lang="zh-CN" altLang="en-US" sz="1800" dirty="0"/>
              <a:t>回归不能使用梯度下降法：绝对值的最小值在</a:t>
            </a:r>
            <a:r>
              <a:rPr kumimoji="1" lang="en-US" altLang="zh-CN" sz="1800" dirty="0"/>
              <a:t>0</a:t>
            </a:r>
            <a:r>
              <a:rPr kumimoji="1" lang="zh-CN" altLang="en-US" sz="1800" dirty="0"/>
              <a:t>处</a:t>
            </a:r>
            <a:endParaRPr kumimoji="1" lang="en-US" altLang="zh-CN" sz="1800" dirty="0"/>
          </a:p>
          <a:p>
            <a:r>
              <a:rPr kumimoji="1" lang="zh-CN" altLang="en-US" sz="1800" dirty="0"/>
              <a:t>什么情况下极值点是最值点？凸函数，充分必要条件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148-CA29-44F9-8D95-80960B5EC479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40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对于不满足一阶偏导的方法，我们使用坐标下降法（梯度下降法的替代方法）</a:t>
            </a:r>
            <a:endParaRPr kumimoji="1"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坐标下降法：迭代所有参数。控制其他参数，在所有方向上搜索各自参数</a:t>
            </a:r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148-CA29-44F9-8D95-80960B5EC479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07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高斯项：次方，三角函数，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148-CA29-44F9-8D95-80960B5EC479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12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C021C-1F61-4E58-A397-65F736B745D5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2" descr="http://www.cau.edu.cn/images/1182/xiaohui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95680" y="6197556"/>
            <a:ext cx="500256" cy="620688"/>
          </a:xfrm>
          <a:prstGeom prst="rect">
            <a:avLst/>
          </a:prstGeom>
          <a:noFill/>
        </p:spPr>
      </p:pic>
      <p:pic>
        <p:nvPicPr>
          <p:cNvPr id="13314" name="Picture 2" descr="http://www.cau.edu.cn/images/1182/font3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95936" y="6270453"/>
            <a:ext cx="1728192" cy="3914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5855077" y="63000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幼圆" pitchFamily="49" charset="-122"/>
                <a:ea typeface="幼圆" pitchFamily="49" charset="-122"/>
              </a:rPr>
              <a:t>阚道宏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rgbClr val="00682F"/>
          </a:solidFill>
          <a:latin typeface="+mj-lt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77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100.png"/><Relationship Id="rId7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25.png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机器学习及其</a:t>
            </a:r>
            <a:r>
              <a:rPr lang="en-US" altLang="zh-CN" dirty="0"/>
              <a:t>Python</a:t>
            </a:r>
            <a:r>
              <a:rPr lang="zh-CN" altLang="en-US" dirty="0"/>
              <a:t>实践</a:t>
            </a:r>
            <a:br>
              <a:rPr lang="en-US" altLang="zh-CN" dirty="0"/>
            </a:b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配套教材由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清华大学出版社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出版发行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回归分析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缺失值与重复值</a:t>
            </a:r>
            <a:endParaRPr lang="en-US" altLang="zh-CN" dirty="0"/>
          </a:p>
          <a:p>
            <a:pPr lvl="1"/>
            <a:r>
              <a:rPr lang="en-US" altLang="zh-CN" dirty="0"/>
              <a:t>drop</a:t>
            </a:r>
            <a:r>
              <a:rPr lang="zh-CN" altLang="en-US" dirty="0"/>
              <a:t>、</a:t>
            </a:r>
            <a:r>
              <a:rPr lang="en-US" altLang="zh-CN" dirty="0"/>
              <a:t>fill</a:t>
            </a:r>
            <a:r>
              <a:rPr lang="zh-CN" altLang="en-US" dirty="0"/>
              <a:t>、</a:t>
            </a:r>
            <a:r>
              <a:rPr lang="en-US" altLang="zh-CN" dirty="0"/>
              <a:t>interpolate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B3A08F-8817-4352-A2DE-8633F2A80D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2852936"/>
            <a:ext cx="5274310" cy="25958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79E099-CE91-4AD0-B975-E1EAC97E4B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18170" y="3624034"/>
            <a:ext cx="5274310" cy="25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2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缺失值与重复值</a:t>
            </a:r>
            <a:endParaRPr lang="en-US" altLang="zh-CN" dirty="0"/>
          </a:p>
          <a:p>
            <a:pPr lvl="1"/>
            <a:r>
              <a:rPr lang="zh-CN" altLang="en-US" dirty="0"/>
              <a:t>缺失值：</a:t>
            </a:r>
            <a:r>
              <a:rPr lang="en-US" altLang="zh-CN" dirty="0"/>
              <a:t>drop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D9ABAD-11A5-4C58-AD4B-30A026D94E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2852936"/>
            <a:ext cx="5274310" cy="25958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4A459C-C2B1-43DF-AC21-D073D8044D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02146" y="2979380"/>
            <a:ext cx="5274310" cy="33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5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缺失值与重复值</a:t>
            </a:r>
            <a:endParaRPr lang="en-US" altLang="zh-CN" dirty="0"/>
          </a:p>
          <a:p>
            <a:pPr lvl="1"/>
            <a:r>
              <a:rPr lang="zh-CN" altLang="en-US" dirty="0"/>
              <a:t>缺失值：</a:t>
            </a:r>
            <a:r>
              <a:rPr lang="en-US" altLang="zh-CN" dirty="0"/>
              <a:t>fill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CAB3B6-6927-47C3-AB55-9A3139974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2852936"/>
            <a:ext cx="5274310" cy="25958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809069-3651-413F-B7ED-9A6F25EC39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02146" y="2348880"/>
            <a:ext cx="5274310" cy="39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缺失值与重复值</a:t>
            </a:r>
            <a:endParaRPr lang="en-US" altLang="zh-CN" dirty="0"/>
          </a:p>
          <a:p>
            <a:pPr lvl="1"/>
            <a:r>
              <a:rPr lang="zh-CN" altLang="en-US" dirty="0"/>
              <a:t>缺失值： </a:t>
            </a:r>
            <a:r>
              <a:rPr lang="en-US" altLang="zh-CN" dirty="0"/>
              <a:t>interpolate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5F107D-6F8C-4A1E-8586-72236AF40E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2852936"/>
            <a:ext cx="5274310" cy="25958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D1D8C5-C7DA-4DD4-87F1-EA9CE88BBAC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30138" y="4036531"/>
            <a:ext cx="5274310" cy="205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7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缺失值与重复值</a:t>
            </a:r>
            <a:endParaRPr lang="en-US" altLang="zh-CN" dirty="0"/>
          </a:p>
          <a:p>
            <a:pPr lvl="1"/>
            <a:r>
              <a:rPr lang="zh-CN" altLang="en-US" dirty="0"/>
              <a:t>重复值：</a:t>
            </a:r>
            <a:r>
              <a:rPr lang="en-US" altLang="zh-CN" dirty="0" err="1"/>
              <a:t>drop_duplicates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000B85-1EA0-4FE5-A86A-4564A6D71F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1986" y="3050257"/>
            <a:ext cx="527431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68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特征选择</a:t>
            </a:r>
            <a:endParaRPr lang="en-US" altLang="zh-CN" dirty="0"/>
          </a:p>
          <a:p>
            <a:pPr lvl="1"/>
            <a:r>
              <a:rPr lang="zh-CN" altLang="en-US" dirty="0"/>
              <a:t>波士顿房价数据集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特征应当尽量与预测目标线性相关，否则属于无用特征</a:t>
            </a:r>
            <a:endParaRPr lang="en-US" altLang="zh-CN" dirty="0"/>
          </a:p>
          <a:p>
            <a:pPr lvl="1"/>
            <a:r>
              <a:rPr lang="zh-CN" altLang="en-US" dirty="0"/>
              <a:t>各特征项之间应当尽量不相关，否则属于冗余特征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83C655-4513-4097-AD54-2F8A9699A15D}"/>
                  </a:ext>
                </a:extLst>
              </p:cNvPr>
              <p:cNvSpPr txBox="1"/>
              <p:nvPr/>
            </p:nvSpPr>
            <p:spPr>
              <a:xfrm>
                <a:off x="755576" y="2996952"/>
                <a:ext cx="777686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𝐶𝑅𝐼𝑀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𝑍𝑁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𝐼𝑁𝐷𝑈𝑆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𝐶𝐻𝐴𝑆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𝑁𝑂𝑋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𝑅𝑀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𝐴𝐺𝐸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𝐷𝐼𝑆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𝑅𝐴𝐷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𝑇𝐴𝑋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𝑃𝑇𝑅𝐴𝑇𝐼𝑂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𝐿𝑆𝑇𝐴𝑇</m:t>
                          </m:r>
                        </m:e>
                      </m:d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83C655-4513-4097-AD54-2F8A9699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96952"/>
                <a:ext cx="7776864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B92148-8728-44E0-AFEA-CA1ACFF126BC}"/>
                  </a:ext>
                </a:extLst>
              </p:cNvPr>
              <p:cNvSpPr txBox="1"/>
              <p:nvPr/>
            </p:nvSpPr>
            <p:spPr>
              <a:xfrm>
                <a:off x="1113924" y="3419708"/>
                <a:ext cx="69144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B92148-8728-44E0-AFEA-CA1ACFF1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24" y="3419708"/>
                <a:ext cx="6914460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2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特征选择</a:t>
            </a:r>
            <a:endParaRPr lang="en-US" altLang="zh-CN" dirty="0"/>
          </a:p>
          <a:p>
            <a:pPr lvl="1"/>
            <a:r>
              <a:rPr lang="zh-CN" altLang="en-US" dirty="0"/>
              <a:t>皮尔逊相关系数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97BFC6-CE98-496C-A348-C74F6FFF7BB4}"/>
                  </a:ext>
                </a:extLst>
              </p:cNvPr>
              <p:cNvSpPr txBox="1"/>
              <p:nvPr/>
            </p:nvSpPr>
            <p:spPr>
              <a:xfrm>
                <a:off x="1043608" y="2864810"/>
                <a:ext cx="5886400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2−1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97BFC6-CE98-496C-A348-C74F6FFF7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864810"/>
                <a:ext cx="5886400" cy="7802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3E899E-4258-414D-8CA6-D89F924F5579}"/>
                  </a:ext>
                </a:extLst>
              </p:cNvPr>
              <p:cNvSpPr txBox="1"/>
              <p:nvPr/>
            </p:nvSpPr>
            <p:spPr>
              <a:xfrm>
                <a:off x="6580312" y="3059533"/>
                <a:ext cx="187220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1≤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≤+1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E3E899E-4258-414D-8CA6-D89F924F5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312" y="3059533"/>
                <a:ext cx="1872208" cy="369332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22037A8-7D2A-497F-A4DC-E2CDDE2908D5}"/>
                  </a:ext>
                </a:extLst>
              </p:cNvPr>
              <p:cNvSpPr txBox="1"/>
              <p:nvPr/>
            </p:nvSpPr>
            <p:spPr>
              <a:xfrm>
                <a:off x="1259632" y="3933056"/>
                <a:ext cx="554461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0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zh-CN" altLang="zh-CN" sz="20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，则两个随机变量正相关（同增同减）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22037A8-7D2A-497F-A4DC-E2CDDE290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933056"/>
                <a:ext cx="5544616" cy="400110"/>
              </a:xfrm>
              <a:prstGeom prst="rect">
                <a:avLst/>
              </a:prstGeom>
              <a:blipFill>
                <a:blip r:embed="rId4"/>
                <a:stretch>
                  <a:fillRect l="-1210" t="-1212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A45ABBD-411D-49B0-A2AC-1AC9EFA59B76}"/>
                  </a:ext>
                </a:extLst>
              </p:cNvPr>
              <p:cNvSpPr txBox="1"/>
              <p:nvPr/>
            </p:nvSpPr>
            <p:spPr>
              <a:xfrm>
                <a:off x="1495379" y="4397042"/>
                <a:ext cx="631698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sz="20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r>
                  <a:rPr lang="zh-CN" altLang="zh-CN" sz="20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表示负相关（你增我减）；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𝜌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zh-CN" sz="20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表示不相关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A45ABBD-411D-49B0-A2AC-1AC9EFA5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79" y="4397042"/>
                <a:ext cx="6316981" cy="400110"/>
              </a:xfrm>
              <a:prstGeom prst="rect">
                <a:avLst/>
              </a:prstGeom>
              <a:blipFill>
                <a:blip r:embed="rId5"/>
                <a:stretch>
                  <a:fillRect t="-1212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6F056D-CF1C-410D-82EF-82FC515C5B2D}"/>
                  </a:ext>
                </a:extLst>
              </p:cNvPr>
              <p:cNvSpPr txBox="1"/>
              <p:nvPr/>
            </p:nvSpPr>
            <p:spPr>
              <a:xfrm>
                <a:off x="1423371" y="5013176"/>
                <a:ext cx="53088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0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相关系数绝对值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zh-CN" altLang="zh-CN" sz="20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越大，则相关程度越大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6F056D-CF1C-410D-82EF-82FC515C5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371" y="5013176"/>
                <a:ext cx="5308869" cy="400110"/>
              </a:xfrm>
              <a:prstGeom prst="rect">
                <a:avLst/>
              </a:prstGeom>
              <a:blipFill>
                <a:blip r:embed="rId6"/>
                <a:stretch>
                  <a:fillRect l="-1148" t="-12121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DC53C9E-CB3C-4A31-9814-71D6AE91B7C4}"/>
                  </a:ext>
                </a:extLst>
              </p:cNvPr>
              <p:cNvSpPr txBox="1"/>
              <p:nvPr/>
            </p:nvSpPr>
            <p:spPr>
              <a:xfrm>
                <a:off x="1259632" y="5445224"/>
                <a:ext cx="576064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0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d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zh-CN" sz="20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，则表示两个随机变量存在线性关系，</a:t>
                </a:r>
                <a:endParaRPr lang="en-US" altLang="zh-CN" sz="20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20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例如</a:t>
                </a:r>
                <a14:m>
                  <m:oMath xmlns:m="http://schemas.openxmlformats.org/officeDocument/2006/math"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𝑎𝑋</m:t>
                    </m:r>
                    <m:r>
                      <a:rPr lang="zh-CN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，其中</m:t>
                    </m:r>
                    <m:r>
                      <a:rPr lang="en-US" altLang="zh-CN" sz="20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zh-CN" altLang="zh-CN" sz="20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为常数</m:t>
                    </m:r>
                  </m:oMath>
                </a14:m>
                <a:r>
                  <a:rPr lang="zh-CN" altLang="zh-CN" sz="20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DC53C9E-CB3C-4A31-9814-71D6AE91B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445224"/>
                <a:ext cx="5760640" cy="707886"/>
              </a:xfrm>
              <a:prstGeom prst="rect">
                <a:avLst/>
              </a:prstGeom>
              <a:blipFill>
                <a:blip r:embed="rId7"/>
                <a:stretch>
                  <a:fillRect l="-1164" t="-6897" b="-1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1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11" grpId="0"/>
      <p:bldP spid="13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特征选择</a:t>
            </a:r>
            <a:endParaRPr lang="en-US" altLang="zh-CN" dirty="0"/>
          </a:p>
          <a:p>
            <a:pPr lvl="1"/>
            <a:r>
              <a:rPr lang="zh-CN" altLang="en-US" dirty="0"/>
              <a:t>皮尔逊相关系数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A207152-BBEB-430C-98B0-19ACBB63BF03}"/>
                  </a:ext>
                </a:extLst>
              </p:cNvPr>
              <p:cNvSpPr txBox="1"/>
              <p:nvPr/>
            </p:nvSpPr>
            <p:spPr>
              <a:xfrm>
                <a:off x="3851920" y="2236802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zh-CN" altLang="en-US" sz="20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={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A207152-BBEB-430C-98B0-19ACBB63B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236802"/>
                <a:ext cx="4572000" cy="400110"/>
              </a:xfrm>
              <a:prstGeom prst="rect">
                <a:avLst/>
              </a:prstGeom>
              <a:blipFill>
                <a:blip r:embed="rId2"/>
                <a:stretch>
                  <a:fillRect t="-125758" r="-6533" b="-189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D3A23D-B101-466B-BA86-A480E89C51EA}"/>
                  </a:ext>
                </a:extLst>
              </p:cNvPr>
              <p:cNvSpPr txBox="1"/>
              <p:nvPr/>
            </p:nvSpPr>
            <p:spPr>
              <a:xfrm>
                <a:off x="864096" y="2780928"/>
                <a:ext cx="4572000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D3A23D-B101-466B-BA86-A480E89C5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96" y="2780928"/>
                <a:ext cx="4572000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B801443-138D-44D6-A9A4-C53A770B6363}"/>
                  </a:ext>
                </a:extLst>
              </p:cNvPr>
              <p:cNvSpPr txBox="1"/>
              <p:nvPr/>
            </p:nvSpPr>
            <p:spPr>
              <a:xfrm>
                <a:off x="1115616" y="3795472"/>
                <a:ext cx="7128792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B801443-138D-44D6-A9A4-C53A770B6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795472"/>
                <a:ext cx="7128792" cy="12897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04D8E64-854C-4BE6-B2F5-B44DBD4975C3}"/>
                  </a:ext>
                </a:extLst>
              </p:cNvPr>
              <p:cNvSpPr txBox="1"/>
              <p:nvPr/>
            </p:nvSpPr>
            <p:spPr>
              <a:xfrm>
                <a:off x="683568" y="5232676"/>
                <a:ext cx="5184576" cy="9326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04D8E64-854C-4BE6-B2F5-B44DBD497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232676"/>
                <a:ext cx="5184576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0F35C94-8DD6-4BC2-AE94-DAACBE140F59}"/>
                  </a:ext>
                </a:extLst>
              </p:cNvPr>
              <p:cNvSpPr txBox="1"/>
              <p:nvPr/>
            </p:nvSpPr>
            <p:spPr>
              <a:xfrm>
                <a:off x="5868144" y="5425358"/>
                <a:ext cx="2610544" cy="7399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0F35C94-8DD6-4BC2-AE94-DAACBE140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5425358"/>
                <a:ext cx="2610544" cy="739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75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特征选择</a:t>
            </a:r>
            <a:endParaRPr lang="en-US" altLang="zh-CN" dirty="0"/>
          </a:p>
          <a:p>
            <a:pPr lvl="1"/>
            <a:r>
              <a:rPr lang="zh-CN" altLang="en-US" dirty="0"/>
              <a:t>皮尔逊相关系数：波士顿房价数据集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房价</a:t>
            </a:r>
            <a:r>
              <a:rPr lang="en-US" altLang="zh-CN" dirty="0"/>
              <a:t>MEDV</a:t>
            </a:r>
          </a:p>
          <a:p>
            <a:pPr lvl="2"/>
            <a:r>
              <a:rPr lang="zh-CN" altLang="zh-CN" dirty="0"/>
              <a:t>房间数</a:t>
            </a:r>
            <a:r>
              <a:rPr lang="en-US" altLang="zh-CN" dirty="0"/>
              <a:t>RM</a:t>
            </a:r>
          </a:p>
          <a:p>
            <a:pPr lvl="2"/>
            <a:r>
              <a:rPr lang="zh-CN" altLang="zh-CN" dirty="0"/>
              <a:t>低层人口比例</a:t>
            </a:r>
            <a:r>
              <a:rPr lang="en-US" altLang="zh-CN" dirty="0"/>
              <a:t>LSTAT</a:t>
            </a:r>
          </a:p>
          <a:p>
            <a:pPr lvl="2"/>
            <a:r>
              <a:rPr lang="zh-CN" altLang="zh-CN" dirty="0"/>
              <a:t>距就业中心距离</a:t>
            </a:r>
            <a:r>
              <a:rPr lang="en-US" altLang="zh-CN" dirty="0"/>
              <a:t>DIS</a:t>
            </a:r>
          </a:p>
          <a:p>
            <a:pPr lvl="2"/>
            <a:r>
              <a:rPr lang="zh-CN" altLang="zh-CN" dirty="0"/>
              <a:t>河景房</a:t>
            </a:r>
            <a:r>
              <a:rPr lang="en-US" altLang="zh-CN" dirty="0"/>
              <a:t>CHAS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36B697-766D-4B8D-8F63-C744F248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766016"/>
            <a:ext cx="4410214" cy="32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特征选择</a:t>
            </a:r>
            <a:endParaRPr lang="en-US" altLang="zh-CN" dirty="0"/>
          </a:p>
          <a:p>
            <a:pPr lvl="1"/>
            <a:r>
              <a:rPr lang="zh-CN" altLang="en-US" dirty="0"/>
              <a:t>皮尔逊相关系数：波士顿房价数据集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房价</a:t>
            </a:r>
            <a:r>
              <a:rPr lang="en-US" altLang="zh-CN" dirty="0"/>
              <a:t>MEDV</a:t>
            </a:r>
          </a:p>
          <a:p>
            <a:pPr lvl="2"/>
            <a:r>
              <a:rPr lang="zh-CN" altLang="zh-CN" dirty="0"/>
              <a:t>房间数</a:t>
            </a:r>
            <a:r>
              <a:rPr lang="en-US" altLang="zh-CN" dirty="0"/>
              <a:t>RM</a:t>
            </a:r>
          </a:p>
          <a:p>
            <a:pPr lvl="2"/>
            <a:r>
              <a:rPr lang="zh-CN" altLang="zh-CN" dirty="0"/>
              <a:t>低层人口比例</a:t>
            </a:r>
            <a:r>
              <a:rPr lang="en-US" altLang="zh-CN" dirty="0"/>
              <a:t>LSTAT</a:t>
            </a:r>
          </a:p>
          <a:p>
            <a:pPr lvl="2"/>
            <a:r>
              <a:rPr lang="zh-CN" altLang="zh-CN" dirty="0"/>
              <a:t>距就业中心距离</a:t>
            </a:r>
            <a:r>
              <a:rPr lang="en-US" altLang="zh-CN" dirty="0"/>
              <a:t>DIS</a:t>
            </a:r>
          </a:p>
          <a:p>
            <a:pPr lvl="2"/>
            <a:r>
              <a:rPr lang="zh-CN" altLang="zh-CN" dirty="0"/>
              <a:t>河景房</a:t>
            </a:r>
            <a:r>
              <a:rPr lang="en-US" altLang="zh-CN" dirty="0"/>
              <a:t>CHAS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FCBEF-E322-4436-A2E4-246A413E72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2663145"/>
            <a:ext cx="5274310" cy="40062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31D53C-B3EB-4B4D-A9CF-CB2447C472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43157" y="2996952"/>
            <a:ext cx="4149323" cy="32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7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A12B-30E3-43FB-9C74-178E1F4C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回归分析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60FDC8-5B56-4408-A6DD-391174D0D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回归分析是</a:t>
            </a:r>
            <a:r>
              <a:rPr lang="zh-CN" altLang="en-US" dirty="0">
                <a:solidFill>
                  <a:srgbClr val="FF0000"/>
                </a:solidFill>
              </a:rPr>
              <a:t>定量</a:t>
            </a:r>
            <a:r>
              <a:rPr lang="zh-CN" altLang="en-US" dirty="0"/>
              <a:t>研究两种或两种以上变量间相互</a:t>
            </a:r>
            <a:r>
              <a:rPr lang="zh-CN" altLang="en-US" dirty="0">
                <a:solidFill>
                  <a:srgbClr val="FF0000"/>
                </a:solidFill>
              </a:rPr>
              <a:t>依赖关系</a:t>
            </a:r>
            <a:r>
              <a:rPr lang="zh-CN" altLang="en-US" dirty="0"/>
              <a:t>的一种统计分析方法</a:t>
            </a:r>
            <a:endParaRPr lang="en-US" altLang="zh-CN" dirty="0"/>
          </a:p>
          <a:p>
            <a:pPr lvl="1"/>
            <a:r>
              <a:rPr lang="zh-CN" altLang="en-US" dirty="0"/>
              <a:t>一元回归和多元回归</a:t>
            </a:r>
            <a:endParaRPr lang="en-US" altLang="zh-CN" dirty="0"/>
          </a:p>
          <a:p>
            <a:pPr lvl="1"/>
            <a:r>
              <a:rPr lang="zh-CN" altLang="en-US" dirty="0"/>
              <a:t>简单回归和多重回归</a:t>
            </a:r>
            <a:endParaRPr lang="en-US" altLang="zh-CN" dirty="0"/>
          </a:p>
          <a:p>
            <a:pPr lvl="1"/>
            <a:r>
              <a:rPr lang="zh-CN" altLang="en-US" dirty="0"/>
              <a:t>线性回归和非线性回归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基本概念、术语和算法步骤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Python</a:t>
            </a:r>
            <a:r>
              <a:rPr lang="zh-CN" altLang="en-US" dirty="0"/>
              <a:t>编程实现</a:t>
            </a:r>
          </a:p>
        </p:txBody>
      </p:sp>
    </p:spTree>
    <p:extLst>
      <p:ext uri="{BB962C8B-B14F-4D97-AF65-F5344CB8AC3E}">
        <p14:creationId xmlns:p14="http://schemas.microsoft.com/office/powerpoint/2010/main" val="130887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0C640-15D5-4683-9C03-9F608D9F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5402F-178C-4DC7-A68F-FA0FE83BB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特征选择</a:t>
            </a:r>
            <a:endParaRPr lang="en-US" altLang="zh-CN" dirty="0"/>
          </a:p>
          <a:p>
            <a:pPr lvl="1"/>
            <a:r>
              <a:rPr lang="zh-CN" altLang="en-US" dirty="0"/>
              <a:t>皮尔逊相关系数：波士顿房价数据集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新生成的数据集被命名为</a:t>
            </a:r>
            <a:r>
              <a:rPr lang="en-US" altLang="zh-CN" dirty="0">
                <a:solidFill>
                  <a:srgbClr val="00B050"/>
                </a:solidFill>
              </a:rPr>
              <a:t>house1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555642-EBEE-4C6A-9BD0-5EA2BC858B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3914" y="2924944"/>
            <a:ext cx="5274310" cy="19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1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C7494-AAF8-4F58-9F8A-2F1C7F3A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A0E36-7EC8-4EF2-A9E7-A17B6A7E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非数值型特征的编码</a:t>
            </a:r>
            <a:endParaRPr lang="en-US" altLang="zh-CN" dirty="0"/>
          </a:p>
          <a:p>
            <a:pPr lvl="1"/>
            <a:r>
              <a:rPr lang="zh-CN" altLang="en-US" dirty="0"/>
              <a:t>布尔型特征</a:t>
            </a:r>
            <a:endParaRPr lang="en-US" altLang="zh-CN" dirty="0"/>
          </a:p>
          <a:p>
            <a:pPr lvl="2"/>
            <a:r>
              <a:rPr lang="zh-CN" altLang="en-US" dirty="0"/>
              <a:t>“是否”、“有无”、性别（男、女）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0-1</a:t>
            </a:r>
            <a:r>
              <a:rPr lang="zh-CN" altLang="en-US" dirty="0"/>
              <a:t>编码</a:t>
            </a:r>
            <a:endParaRPr lang="en-US" altLang="zh-CN" dirty="0"/>
          </a:p>
          <a:p>
            <a:pPr lvl="2"/>
            <a:r>
              <a:rPr lang="en-US" altLang="zh-CN" dirty="0"/>
              <a:t>Series</a:t>
            </a:r>
            <a:r>
              <a:rPr lang="zh-CN" altLang="en-US" dirty="0"/>
              <a:t>类的方法</a:t>
            </a:r>
            <a:r>
              <a:rPr lang="en-US" altLang="zh-CN" dirty="0"/>
              <a:t>map()</a:t>
            </a:r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离散型类别特征</a:t>
            </a:r>
            <a:endParaRPr lang="en-US" altLang="zh-CN" dirty="0"/>
          </a:p>
          <a:p>
            <a:pPr lvl="2"/>
            <a:r>
              <a:rPr lang="zh-CN" altLang="en-US" dirty="0"/>
              <a:t>籍贯（北京，安徽，山东，</a:t>
            </a:r>
            <a:r>
              <a:rPr lang="en-US" altLang="zh-CN" dirty="0"/>
              <a:t>…</a:t>
            </a:r>
            <a:r>
              <a:rPr lang="zh-CN" altLang="en-US" dirty="0"/>
              <a:t>）、颜色（红，绿，蓝，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独热（</a:t>
            </a:r>
            <a:r>
              <a:rPr lang="en-US" altLang="zh-CN" dirty="0"/>
              <a:t>one-hot</a:t>
            </a:r>
            <a:r>
              <a:rPr lang="zh-CN" altLang="en-US" dirty="0"/>
              <a:t>）编码：</a:t>
            </a:r>
            <a:r>
              <a:rPr lang="zh-CN" altLang="zh-CN" dirty="0"/>
              <a:t>是否北京、是否安徽、是否山东</a:t>
            </a:r>
            <a:endParaRPr lang="en-US" altLang="zh-CN" dirty="0"/>
          </a:p>
          <a:p>
            <a:pPr lvl="2"/>
            <a:r>
              <a:rPr lang="en-US" altLang="zh-CN" dirty="0"/>
              <a:t>Pandas</a:t>
            </a:r>
            <a:r>
              <a:rPr lang="zh-CN" altLang="en-US" dirty="0"/>
              <a:t>库提供的方法</a:t>
            </a:r>
            <a:r>
              <a:rPr lang="en-US" altLang="zh-CN" dirty="0" err="1"/>
              <a:t>get_dummies</a:t>
            </a:r>
            <a:r>
              <a:rPr lang="en-US" altLang="zh-CN" dirty="0"/>
              <a:t>()</a:t>
            </a:r>
          </a:p>
          <a:p>
            <a:pPr lvl="2"/>
            <a:r>
              <a:rPr lang="en-US" altLang="zh-CN" dirty="0"/>
              <a:t>Scikit-learn</a:t>
            </a:r>
            <a:r>
              <a:rPr lang="zh-CN" altLang="en-US" dirty="0"/>
              <a:t>库在</a:t>
            </a:r>
            <a:r>
              <a:rPr lang="en-US" altLang="zh-CN" dirty="0" err="1"/>
              <a:t>sklearn.preprocessing</a:t>
            </a:r>
            <a:r>
              <a:rPr lang="zh-CN" altLang="en-US" dirty="0"/>
              <a:t>模块中提供的独热编码类</a:t>
            </a:r>
            <a:r>
              <a:rPr lang="en-US" altLang="zh-CN" dirty="0" err="1"/>
              <a:t>OneHotEncoder</a:t>
            </a:r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34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C7494-AAF8-4F58-9F8A-2F1C7F3A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A0E36-7EC8-4EF2-A9E7-A17B6A7E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非数值型特征的编码</a:t>
            </a:r>
            <a:endParaRPr lang="en-US" altLang="zh-CN" dirty="0"/>
          </a:p>
          <a:p>
            <a:pPr lvl="1"/>
            <a:r>
              <a:rPr lang="zh-CN" altLang="en-US" dirty="0"/>
              <a:t>布尔型特征</a:t>
            </a:r>
            <a:endParaRPr lang="en-US" altLang="zh-CN" dirty="0"/>
          </a:p>
          <a:p>
            <a:pPr lvl="1"/>
            <a:r>
              <a:rPr lang="zh-CN" altLang="en-US" dirty="0"/>
              <a:t>离散型类别特征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DBF411-638D-4310-91C9-D06C0B081E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826" y="3303617"/>
            <a:ext cx="5274310" cy="25736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DE21B3-A5E7-4EC7-B0BA-B7F5BEF4A5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58130" y="4210005"/>
            <a:ext cx="5274310" cy="245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8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C7494-AAF8-4F58-9F8A-2F1C7F3A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A0E36-7EC8-4EF2-A9E7-A17B6A7E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数值型特征的标准化</a:t>
            </a:r>
            <a:endParaRPr lang="en-US" altLang="zh-CN" dirty="0"/>
          </a:p>
          <a:p>
            <a:pPr lvl="1"/>
            <a:r>
              <a:rPr lang="zh-CN" altLang="en-US" dirty="0"/>
              <a:t>数据集不同特征项之间的取值范围可能存在较大差异，例如</a:t>
            </a:r>
            <a:r>
              <a:rPr lang="zh-CN" altLang="zh-CN" dirty="0"/>
              <a:t>波士顿房价数据集</a:t>
            </a:r>
            <a:endParaRPr lang="en-US" altLang="zh-CN" dirty="0"/>
          </a:p>
          <a:p>
            <a:pPr lvl="2"/>
            <a:r>
              <a:rPr lang="zh-CN" altLang="zh-CN" dirty="0"/>
              <a:t>房间数</a:t>
            </a:r>
            <a:r>
              <a:rPr lang="en-US" altLang="zh-CN" dirty="0"/>
              <a:t>RM</a:t>
            </a:r>
            <a:r>
              <a:rPr lang="zh-CN" altLang="zh-CN" dirty="0"/>
              <a:t>的取值范围是</a:t>
            </a:r>
            <a:r>
              <a:rPr lang="en-US" altLang="zh-CN" dirty="0"/>
              <a:t>[3.561</a:t>
            </a:r>
            <a:r>
              <a:rPr lang="zh-CN" altLang="zh-CN" dirty="0"/>
              <a:t>，</a:t>
            </a:r>
            <a:r>
              <a:rPr lang="en-US" altLang="zh-CN" dirty="0"/>
              <a:t>8.78]</a:t>
            </a:r>
          </a:p>
          <a:p>
            <a:pPr lvl="2"/>
            <a:r>
              <a:rPr lang="zh-CN" altLang="zh-CN" dirty="0"/>
              <a:t>低层人口比例</a:t>
            </a:r>
            <a:r>
              <a:rPr lang="en-US" altLang="zh-CN" dirty="0"/>
              <a:t>LSTAT</a:t>
            </a:r>
            <a:r>
              <a:rPr lang="zh-CN" altLang="zh-CN" dirty="0"/>
              <a:t>的取值范围是</a:t>
            </a:r>
            <a:r>
              <a:rPr lang="en-US" altLang="zh-CN" dirty="0"/>
              <a:t>[1.73</a:t>
            </a:r>
            <a:r>
              <a:rPr lang="zh-CN" altLang="zh-CN" dirty="0"/>
              <a:t>，</a:t>
            </a:r>
            <a:r>
              <a:rPr lang="en-US" altLang="zh-CN" dirty="0"/>
              <a:t>37.97]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不同量纲也会影响到取值范围</a:t>
            </a:r>
            <a:endParaRPr lang="en-US" altLang="zh-CN" dirty="0"/>
          </a:p>
          <a:p>
            <a:pPr lvl="1"/>
            <a:r>
              <a:rPr lang="zh-CN" altLang="en-US" dirty="0"/>
              <a:t>取值范围差异会造成特征项之间的不平等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尽量消除量纲，统一不同特征项的取值范围，这就是数据标准化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Min-Max</a:t>
            </a:r>
            <a:r>
              <a:rPr lang="zh-CN" altLang="en-US" dirty="0"/>
              <a:t>和</a:t>
            </a:r>
            <a:r>
              <a:rPr lang="en-US" altLang="zh-CN" dirty="0"/>
              <a:t>z-score</a:t>
            </a:r>
            <a:r>
              <a:rPr lang="zh-CN" altLang="en-US" dirty="0"/>
              <a:t>：</a:t>
            </a:r>
            <a:r>
              <a:rPr lang="en-US" altLang="zh-CN" dirty="0" err="1"/>
              <a:t>sklearn.preprocessing</a:t>
            </a:r>
            <a:r>
              <a:rPr lang="zh-CN" altLang="en-US" dirty="0"/>
              <a:t>模块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684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C7494-AAF8-4F58-9F8A-2F1C7F3A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A0E36-7EC8-4EF2-A9E7-A17B6A7E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数值型特征的标准化</a:t>
            </a:r>
            <a:endParaRPr lang="en-US" altLang="zh-CN" dirty="0"/>
          </a:p>
          <a:p>
            <a:pPr lvl="1"/>
            <a:r>
              <a:rPr lang="en-US" altLang="zh-CN" dirty="0"/>
              <a:t>Min-Max</a:t>
            </a:r>
            <a:r>
              <a:rPr lang="zh-CN" altLang="en-US" dirty="0"/>
              <a:t>标准化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D1273A-99ED-462A-B82A-84E989E5AA59}"/>
                  </a:ext>
                </a:extLst>
              </p:cNvPr>
              <p:cNvSpPr txBox="1"/>
              <p:nvPr/>
            </p:nvSpPr>
            <p:spPr>
              <a:xfrm>
                <a:off x="827584" y="2937592"/>
                <a:ext cx="5814392" cy="1067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𝑚𝑖𝑛</m:t>
                      </m:r>
                      <m:r>
                        <a:rPr lang="en-US" altLang="zh-CN" sz="20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𝑚𝑎𝑥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𝑚𝑎𝑥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𝑚𝑖𝑛</m:t>
                          </m:r>
                        </m:den>
                      </m:f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=1,2,…,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20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D1273A-99ED-462A-B82A-84E989E5A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937592"/>
                <a:ext cx="5814392" cy="1067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4EFC198-CA5D-42F9-B49B-E3754CF6FF8D}"/>
                  </a:ext>
                </a:extLst>
              </p:cNvPr>
              <p:cNvSpPr txBox="1"/>
              <p:nvPr/>
            </p:nvSpPr>
            <p:spPr>
              <a:xfrm>
                <a:off x="6544816" y="3399383"/>
                <a:ext cx="1627584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CN" sz="24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[0</a:t>
                </a:r>
                <a:r>
                  <a:rPr lang="zh-CN" altLang="zh-CN" sz="24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1]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4EFC198-CA5D-42F9-B49B-E3754CF6F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816" y="3399383"/>
                <a:ext cx="1627584" cy="461665"/>
              </a:xfrm>
              <a:prstGeom prst="rect">
                <a:avLst/>
              </a:prstGeom>
              <a:blipFill>
                <a:blip r:embed="rId3"/>
                <a:stretch>
                  <a:fillRect l="-1859" t="-14286" r="-8178" b="-298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DDE70288-282B-4AEE-981D-F42780677D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59951" y="2716619"/>
            <a:ext cx="5274310" cy="34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C7494-AAF8-4F58-9F8A-2F1C7F3A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A0E36-7EC8-4EF2-A9E7-A17B6A7E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数值型特征的标准化</a:t>
            </a:r>
            <a:endParaRPr lang="en-US" altLang="zh-CN" dirty="0"/>
          </a:p>
          <a:p>
            <a:pPr lvl="1"/>
            <a:r>
              <a:rPr lang="en-US" altLang="zh-CN" dirty="0"/>
              <a:t>Z-score</a:t>
            </a:r>
            <a:r>
              <a:rPr lang="zh-CN" altLang="en-US" dirty="0"/>
              <a:t>标准化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Z-score</a:t>
            </a:r>
            <a:r>
              <a:rPr lang="zh-CN" altLang="en-US" dirty="0"/>
              <a:t>标准化对原始数据实施了去中心化（使均值为</a:t>
            </a:r>
            <a:r>
              <a:rPr lang="en-US" altLang="zh-CN" dirty="0"/>
              <a:t>0</a:t>
            </a:r>
            <a:r>
              <a:rPr lang="zh-CN" altLang="en-US" dirty="0"/>
              <a:t>）和归一化（使方差为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2D63D34-1DB2-4BE8-9B9F-9955592619F1}"/>
                  </a:ext>
                </a:extLst>
              </p:cNvPr>
              <p:cNvSpPr txBox="1"/>
              <p:nvPr/>
            </p:nvSpPr>
            <p:spPr>
              <a:xfrm>
                <a:off x="619472" y="2636912"/>
                <a:ext cx="6400800" cy="186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zh-CN" altLang="en-US" sz="20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=1,2,…,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20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2D63D34-1DB2-4BE8-9B9F-995559261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72" y="2636912"/>
                <a:ext cx="6400800" cy="1867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06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C7494-AAF8-4F58-9F8A-2F1C7F3A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A0E36-7EC8-4EF2-A9E7-A17B6A7E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数值型特征的标准化</a:t>
            </a:r>
            <a:endParaRPr lang="en-US" altLang="zh-CN" dirty="0"/>
          </a:p>
          <a:p>
            <a:pPr lvl="1"/>
            <a:r>
              <a:rPr lang="en-US" altLang="zh-CN" dirty="0"/>
              <a:t>Z-score</a:t>
            </a:r>
            <a:r>
              <a:rPr lang="zh-CN" altLang="en-US" dirty="0"/>
              <a:t>标准化：去中心化和归一化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6B1B11-653B-4157-A358-3809447863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5882" y="2780928"/>
            <a:ext cx="5274310" cy="33127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EAA8EC-E35A-4B1B-8602-72889291CC1B}"/>
              </a:ext>
            </a:extLst>
          </p:cNvPr>
          <p:cNvSpPr txBox="1"/>
          <p:nvPr/>
        </p:nvSpPr>
        <p:spPr>
          <a:xfrm>
            <a:off x="5793809" y="4667652"/>
            <a:ext cx="295465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波士顿房价数据集：</a:t>
            </a:r>
            <a:endParaRPr lang="en-US" altLang="zh-CN" sz="24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zh-CN" altLang="zh-CN" sz="2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原始数据集</a:t>
            </a:r>
            <a:r>
              <a:rPr lang="en-US" altLang="zh-CN" sz="2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house</a:t>
            </a:r>
          </a:p>
          <a:p>
            <a:r>
              <a:rPr lang="zh-CN" altLang="en-US" sz="2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house2m</a:t>
            </a:r>
          </a:p>
          <a:p>
            <a:r>
              <a:rPr lang="zh-CN" altLang="zh-CN" sz="2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house2z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285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8BA9C-65D6-4770-895D-1AADFD41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37D39-D3E4-445D-9F82-98D19076A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数据预处理：</a:t>
            </a:r>
            <a:r>
              <a:rPr lang="zh-CN" altLang="zh-CN" dirty="0"/>
              <a:t>波士顿房价数据集</a:t>
            </a:r>
            <a:endParaRPr lang="en-US" altLang="zh-CN" dirty="0"/>
          </a:p>
          <a:p>
            <a:pPr lvl="1"/>
            <a:r>
              <a:rPr lang="zh-CN" altLang="en-US" dirty="0"/>
              <a:t>既没有缺失值，也没有重复值</a:t>
            </a:r>
            <a:endParaRPr lang="en-US" altLang="zh-CN" dirty="0"/>
          </a:p>
          <a:p>
            <a:pPr lvl="1"/>
            <a:r>
              <a:rPr lang="zh-CN" altLang="en-US" dirty="0"/>
              <a:t>所包含的</a:t>
            </a:r>
            <a:r>
              <a:rPr lang="en-US" altLang="zh-CN" dirty="0"/>
              <a:t>3</a:t>
            </a:r>
            <a:r>
              <a:rPr lang="zh-CN" altLang="en-US" dirty="0"/>
              <a:t>个特征项（房间数</a:t>
            </a:r>
            <a:r>
              <a:rPr lang="en-US" altLang="zh-CN" dirty="0"/>
              <a:t>RM</a:t>
            </a:r>
            <a:r>
              <a:rPr lang="zh-CN" altLang="en-US" dirty="0"/>
              <a:t>、低层人口比例</a:t>
            </a:r>
            <a:r>
              <a:rPr lang="en-US" altLang="zh-CN" dirty="0"/>
              <a:t>LSTAT</a:t>
            </a:r>
            <a:r>
              <a:rPr lang="zh-CN" altLang="en-US" dirty="0"/>
              <a:t>和河景房</a:t>
            </a:r>
            <a:r>
              <a:rPr lang="en-US" altLang="zh-CN" dirty="0"/>
              <a:t>CHAS</a:t>
            </a:r>
            <a:r>
              <a:rPr lang="zh-CN" altLang="en-US" dirty="0"/>
              <a:t>）是经过相关性分析筛选出来的，再加上预测目标（房价</a:t>
            </a:r>
            <a:r>
              <a:rPr lang="en-US" altLang="zh-CN" dirty="0"/>
              <a:t>MEDV</a:t>
            </a:r>
            <a:r>
              <a:rPr lang="zh-CN" altLang="en-US" dirty="0"/>
              <a:t>），共</a:t>
            </a:r>
            <a:r>
              <a:rPr lang="en-US" altLang="zh-CN" dirty="0"/>
              <a:t>4</a:t>
            </a:r>
            <a:r>
              <a:rPr lang="zh-CN" altLang="en-US" dirty="0"/>
              <a:t>列数据</a:t>
            </a:r>
            <a:endParaRPr lang="en-US" altLang="zh-CN" dirty="0"/>
          </a:p>
          <a:p>
            <a:pPr lvl="1"/>
            <a:r>
              <a:rPr lang="zh-CN" altLang="en-US" dirty="0"/>
              <a:t>非数值型特征采用</a:t>
            </a:r>
            <a:r>
              <a:rPr lang="en-US" altLang="zh-CN" dirty="0"/>
              <a:t>0-1</a:t>
            </a:r>
            <a:r>
              <a:rPr lang="zh-CN" altLang="en-US" dirty="0"/>
              <a:t>形式的独热编码，数值型数据经过</a:t>
            </a:r>
            <a:r>
              <a:rPr lang="en-US" altLang="zh-CN" dirty="0"/>
              <a:t>Min-Max</a:t>
            </a:r>
            <a:r>
              <a:rPr lang="zh-CN" altLang="en-US" dirty="0"/>
              <a:t>或</a:t>
            </a:r>
            <a:r>
              <a:rPr lang="en-US" altLang="zh-CN" dirty="0"/>
              <a:t>z-score</a:t>
            </a:r>
            <a:r>
              <a:rPr lang="zh-CN" altLang="en-US" dirty="0"/>
              <a:t>标准化处理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提取</a:t>
            </a:r>
            <a:r>
              <a:rPr lang="zh-CN" altLang="en-US" dirty="0">
                <a:solidFill>
                  <a:srgbClr val="FF0000"/>
                </a:solidFill>
              </a:rPr>
              <a:t>特征集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目标集</a:t>
            </a:r>
            <a:r>
              <a:rPr lang="en-US" altLang="zh-CN" dirty="0"/>
              <a:t>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D8C14D-48B7-4716-BDE6-7CCFB52E71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86800" y="2348880"/>
            <a:ext cx="5274310" cy="33159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254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07524-1C5B-4AA2-B98E-10300938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CBD25-52BB-4B9E-B137-93B5D1107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经预处理得到：</a:t>
            </a:r>
            <a:r>
              <a:rPr lang="zh-CN" altLang="en-US" dirty="0">
                <a:solidFill>
                  <a:srgbClr val="FF0000"/>
                </a:solidFill>
              </a:rPr>
              <a:t>特征集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目标集</a:t>
            </a:r>
            <a:r>
              <a:rPr lang="en-US" altLang="zh-CN" dirty="0"/>
              <a:t>Y</a:t>
            </a:r>
          </a:p>
          <a:p>
            <a:endParaRPr lang="en-US" altLang="zh-CN" dirty="0"/>
          </a:p>
          <a:p>
            <a:r>
              <a:rPr lang="zh-CN" altLang="en-US" dirty="0"/>
              <a:t>拆分成</a:t>
            </a:r>
            <a:r>
              <a:rPr lang="zh-CN" altLang="en-US" dirty="0">
                <a:solidFill>
                  <a:srgbClr val="FF0000"/>
                </a:solidFill>
              </a:rPr>
              <a:t>训练集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测试集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传统统计学不需要对样本数据集进行拆分</a:t>
            </a:r>
            <a:endParaRPr lang="en-US" altLang="zh-CN" dirty="0"/>
          </a:p>
          <a:p>
            <a:pPr lvl="1"/>
            <a:r>
              <a:rPr lang="zh-CN" altLang="en-US" dirty="0"/>
              <a:t>机器学习在训练好模型之后还需要专门的测试集，用于评价模型</a:t>
            </a:r>
            <a:r>
              <a:rPr lang="zh-CN" altLang="en-US" dirty="0">
                <a:solidFill>
                  <a:srgbClr val="FF0000"/>
                </a:solidFill>
              </a:rPr>
              <a:t>泛化能力</a:t>
            </a:r>
            <a:r>
              <a:rPr lang="zh-CN" altLang="en-US" dirty="0"/>
              <a:t>的强弱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Scikit-learn</a:t>
            </a:r>
            <a:r>
              <a:rPr lang="zh-CN" altLang="en-US" dirty="0"/>
              <a:t>库拆分数据集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6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2FF32-5F66-49D3-BE5C-6607D21A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7A5BC9-02C9-4BD4-A6FC-9B91FD79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训练集和测试集</a:t>
            </a:r>
          </a:p>
          <a:p>
            <a:pPr lvl="1"/>
            <a:r>
              <a:rPr lang="en-US" altLang="zh-CN" dirty="0" err="1"/>
              <a:t>sklearn.model_selection</a:t>
            </a:r>
            <a:r>
              <a:rPr lang="zh-CN" altLang="en-US" dirty="0"/>
              <a:t>模块中的函数</a:t>
            </a:r>
            <a:r>
              <a:rPr lang="en-US" altLang="zh-CN" dirty="0" err="1">
                <a:solidFill>
                  <a:srgbClr val="00B050"/>
                </a:solidFill>
              </a:rPr>
              <a:t>train_test_split</a:t>
            </a:r>
            <a:r>
              <a:rPr lang="en-US" altLang="zh-CN" dirty="0"/>
              <a:t>()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拆分共得到</a:t>
            </a:r>
            <a:r>
              <a:rPr lang="en-US" altLang="zh-CN" dirty="0"/>
              <a:t>4</a:t>
            </a:r>
            <a:r>
              <a:rPr lang="zh-CN" altLang="en-US" dirty="0"/>
              <a:t>个数据集</a:t>
            </a:r>
            <a:endParaRPr lang="en-US" altLang="zh-CN" dirty="0"/>
          </a:p>
          <a:p>
            <a:pPr lvl="2"/>
            <a:r>
              <a:rPr lang="zh-CN" altLang="en-US" dirty="0"/>
              <a:t>训练集的特征集</a:t>
            </a:r>
            <a:r>
              <a:rPr lang="en-US" altLang="zh-CN" dirty="0" err="1">
                <a:solidFill>
                  <a:srgbClr val="00B050"/>
                </a:solidFill>
              </a:rPr>
              <a:t>X_train</a:t>
            </a:r>
            <a:r>
              <a:rPr lang="zh-CN" altLang="en-US" dirty="0"/>
              <a:t>和目标集</a:t>
            </a:r>
            <a:r>
              <a:rPr lang="en-US" altLang="zh-CN" dirty="0" err="1">
                <a:solidFill>
                  <a:srgbClr val="00B050"/>
                </a:solidFill>
              </a:rPr>
              <a:t>Y_train</a:t>
            </a:r>
            <a:endParaRPr lang="en-US" altLang="zh-CN" dirty="0">
              <a:solidFill>
                <a:srgbClr val="00B050"/>
              </a:solidFill>
            </a:endParaRPr>
          </a:p>
          <a:p>
            <a:pPr lvl="2"/>
            <a:r>
              <a:rPr lang="zh-CN" altLang="en-US" dirty="0"/>
              <a:t>测试集的特征集</a:t>
            </a:r>
            <a:r>
              <a:rPr lang="en-US" altLang="zh-CN" dirty="0" err="1">
                <a:solidFill>
                  <a:srgbClr val="00B050"/>
                </a:solidFill>
              </a:rPr>
              <a:t>X_test</a:t>
            </a:r>
            <a:r>
              <a:rPr lang="zh-CN" altLang="en-US" dirty="0"/>
              <a:t>和目标集</a:t>
            </a:r>
            <a:r>
              <a:rPr lang="en-US" altLang="zh-CN" dirty="0" err="1">
                <a:solidFill>
                  <a:srgbClr val="00B050"/>
                </a:solidFill>
              </a:rPr>
              <a:t>Y_test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3F2245-6CD7-4E09-A7D1-FDFAC7FCDA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31640" y="2996952"/>
            <a:ext cx="5274310" cy="128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A12B-30E3-43FB-9C74-178E1F4C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编程环境与数据集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60FDC8-5B56-4408-A6DD-391174D0D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r>
              <a:rPr lang="zh-CN" altLang="en-US" dirty="0"/>
              <a:t>、</a:t>
            </a:r>
            <a:r>
              <a:rPr lang="en-US" altLang="zh-CN" dirty="0"/>
              <a:t>Pandas</a:t>
            </a:r>
            <a:r>
              <a:rPr lang="zh-CN" altLang="en-US" dirty="0"/>
              <a:t>、</a:t>
            </a:r>
            <a:r>
              <a:rPr lang="en-US" altLang="zh-CN" dirty="0"/>
              <a:t>Matplotlib</a:t>
            </a:r>
            <a:r>
              <a:rPr lang="zh-CN" altLang="en-US" dirty="0"/>
              <a:t>、</a:t>
            </a:r>
            <a:r>
              <a:rPr lang="en-US" altLang="zh-CN" dirty="0"/>
              <a:t>scikit-learn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DAE6E9-3DE2-4CD6-845A-DC53CA97B4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5274310" cy="36995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85E8E0-30A1-4CDA-BD83-5498C2CCAF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42106" y="4221187"/>
            <a:ext cx="5274310" cy="20161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002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99C6C-C234-44B5-AAF1-AA3D71B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D1AF5F-FBCC-4809-8C55-B7697DDE3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模型训练与梯度下降法</a:t>
            </a:r>
            <a:endParaRPr lang="en-US" altLang="zh-CN" dirty="0"/>
          </a:p>
          <a:p>
            <a:pPr lvl="1"/>
            <a:r>
              <a:rPr lang="zh-CN" altLang="en-US" dirty="0"/>
              <a:t>给定训练集</a:t>
            </a:r>
            <a:endParaRPr lang="en-US" altLang="zh-CN" dirty="0"/>
          </a:p>
          <a:p>
            <a:pPr lvl="1"/>
            <a:r>
              <a:rPr lang="zh-CN" altLang="en-US" dirty="0"/>
              <a:t>建立模型（模型假设）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损失函数与学习算法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314D71D-E3AD-4995-A613-95BDDF3079FD}"/>
                  </a:ext>
                </a:extLst>
              </p:cNvPr>
              <p:cNvSpPr txBox="1"/>
              <p:nvPr/>
            </p:nvSpPr>
            <p:spPr>
              <a:xfrm>
                <a:off x="3203848" y="2236802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zh-CN" altLang="en-US" sz="20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={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314D71D-E3AD-4995-A613-95BDDF307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236802"/>
                <a:ext cx="4572000" cy="400110"/>
              </a:xfrm>
              <a:prstGeom prst="rect">
                <a:avLst/>
              </a:prstGeom>
              <a:blipFill>
                <a:blip r:embed="rId2"/>
                <a:stretch>
                  <a:fillRect t="-125758" r="-12133" b="-189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CD31C0-DCA7-48A1-8C1D-F24A6DDF2AEB}"/>
                  </a:ext>
                </a:extLst>
              </p:cNvPr>
              <p:cNvSpPr txBox="1"/>
              <p:nvPr/>
            </p:nvSpPr>
            <p:spPr>
              <a:xfrm>
                <a:off x="1547664" y="3284984"/>
                <a:ext cx="53103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CD31C0-DCA7-48A1-8C1D-F24A6DDF2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3284984"/>
                <a:ext cx="5310336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5021038-0F0D-46C8-8C8D-8CEF3D6E94E7}"/>
                  </a:ext>
                </a:extLst>
              </p:cNvPr>
              <p:cNvSpPr txBox="1"/>
              <p:nvPr/>
            </p:nvSpPr>
            <p:spPr>
              <a:xfrm>
                <a:off x="1835696" y="3781372"/>
                <a:ext cx="27363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5021038-0F0D-46C8-8C8D-8CEF3D6E9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3781372"/>
                <a:ext cx="2736304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DA158AE-3854-4136-B8CA-B0DDE2EE2978}"/>
                  </a:ext>
                </a:extLst>
              </p:cNvPr>
              <p:cNvSpPr txBox="1"/>
              <p:nvPr/>
            </p:nvSpPr>
            <p:spPr>
              <a:xfrm>
                <a:off x="4518248" y="3781372"/>
                <a:ext cx="30780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DA158AE-3854-4136-B8CA-B0DDE2EE2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48" y="3781372"/>
                <a:ext cx="3078088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F5B7661-7214-4EA6-8382-06D665B3B8CC}"/>
                  </a:ext>
                </a:extLst>
              </p:cNvPr>
              <p:cNvSpPr txBox="1"/>
              <p:nvPr/>
            </p:nvSpPr>
            <p:spPr>
              <a:xfrm>
                <a:off x="1681336" y="4749352"/>
                <a:ext cx="3178696" cy="404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F5B7661-7214-4EA6-8382-06D665B3B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336" y="4749352"/>
                <a:ext cx="3178696" cy="40447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C3219FA-4984-4760-92F0-39EE9A736733}"/>
                  </a:ext>
                </a:extLst>
              </p:cNvPr>
              <p:cNvSpPr txBox="1"/>
              <p:nvPr/>
            </p:nvSpPr>
            <p:spPr>
              <a:xfrm>
                <a:off x="5076708" y="4749352"/>
                <a:ext cx="23036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C3219FA-4984-4760-92F0-39EE9A73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708" y="4749352"/>
                <a:ext cx="2303604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6BECB50-B81C-40AF-B192-7FDA43D6384D}"/>
                  </a:ext>
                </a:extLst>
              </p:cNvPr>
              <p:cNvSpPr txBox="1"/>
              <p:nvPr/>
            </p:nvSpPr>
            <p:spPr>
              <a:xfrm>
                <a:off x="1485292" y="5301208"/>
                <a:ext cx="6290556" cy="5551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6BECB50-B81C-40AF-B192-7FDA43D63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92" y="5301208"/>
                <a:ext cx="6290556" cy="5551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10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99C6C-C234-44B5-AAF1-AA3D71B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D1AF5F-FBCC-4809-8C55-B7697DDE3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模型训练与梯度下降法</a:t>
            </a:r>
            <a:endParaRPr lang="en-US" altLang="zh-CN" dirty="0"/>
          </a:p>
          <a:p>
            <a:pPr lvl="1"/>
            <a:r>
              <a:rPr lang="zh-CN" altLang="en-US" dirty="0"/>
              <a:t>损失函数与学习算法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zh-CN" altLang="en-US" dirty="0"/>
              <a:t>学习策略、学习算法</a:t>
            </a:r>
            <a:endParaRPr lang="en-US" altLang="zh-CN" dirty="0"/>
          </a:p>
          <a:p>
            <a:pPr lvl="2"/>
            <a:r>
              <a:rPr lang="zh-CN" altLang="en-US" dirty="0"/>
              <a:t>求极值：最小二乘法</a:t>
            </a:r>
            <a:endParaRPr lang="en-US" altLang="zh-CN" dirty="0"/>
          </a:p>
          <a:p>
            <a:pPr lvl="2"/>
            <a:r>
              <a:rPr lang="zh-CN" altLang="en-US" dirty="0"/>
              <a:t>梯度下降法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FFA852-3C7E-40BE-B48E-8C05613D5135}"/>
                  </a:ext>
                </a:extLst>
              </p:cNvPr>
              <p:cNvSpPr txBox="1"/>
              <p:nvPr/>
            </p:nvSpPr>
            <p:spPr>
              <a:xfrm>
                <a:off x="1411560" y="3352139"/>
                <a:ext cx="6400800" cy="1218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b="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b="0" i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𝑚𝑑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16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1600" b="0" i="0" smtClean="0"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FFA852-3C7E-40BE-B48E-8C05613D5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560" y="3352139"/>
                <a:ext cx="6400800" cy="12185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DEC6687-8402-4E6A-BDF9-E338D7337814}"/>
                  </a:ext>
                </a:extLst>
              </p:cNvPr>
              <p:cNvSpPr txBox="1"/>
              <p:nvPr/>
            </p:nvSpPr>
            <p:spPr>
              <a:xfrm>
                <a:off x="1547664" y="2708920"/>
                <a:ext cx="6290556" cy="5551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DEC6687-8402-4E6A-BDF9-E338D7337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708920"/>
                <a:ext cx="6290556" cy="555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080317-ACF5-4B2A-9AE6-454E998A28A2}"/>
                  </a:ext>
                </a:extLst>
              </p:cNvPr>
              <p:cNvSpPr txBox="1"/>
              <p:nvPr/>
            </p:nvSpPr>
            <p:spPr>
              <a:xfrm>
                <a:off x="5148064" y="5157192"/>
                <a:ext cx="2664296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B080317-ACF5-4B2A-9AE6-454E998A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157192"/>
                <a:ext cx="2664296" cy="400110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262338F-95FF-4174-B28A-C2EEA3B78615}"/>
                  </a:ext>
                </a:extLst>
              </p:cNvPr>
              <p:cNvSpPr txBox="1"/>
              <p:nvPr/>
            </p:nvSpPr>
            <p:spPr>
              <a:xfrm>
                <a:off x="4536504" y="226758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={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262338F-95FF-4174-B28A-C2EEA3B78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504" y="2267580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t="-126230" r="-6533" b="-188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7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99C6C-C234-44B5-AAF1-AA3D71B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D1AF5F-FBCC-4809-8C55-B7697DDE3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模型训练与梯度下降法</a:t>
            </a:r>
            <a:endParaRPr lang="en-US" altLang="zh-CN" dirty="0"/>
          </a:p>
          <a:p>
            <a:pPr lvl="1"/>
            <a:r>
              <a:rPr lang="zh-CN" altLang="en-US" dirty="0"/>
              <a:t>梯度下降法</a:t>
            </a:r>
          </a:p>
          <a:p>
            <a:pPr lvl="2"/>
            <a:r>
              <a:rPr lang="zh-CN" altLang="zh-CN" dirty="0"/>
              <a:t>损失函数</a:t>
            </a:r>
            <a:endParaRPr lang="en-US" altLang="zh-CN" dirty="0"/>
          </a:p>
          <a:p>
            <a:pPr lvl="2"/>
            <a:r>
              <a:rPr lang="zh-CN" altLang="en-US" dirty="0"/>
              <a:t>算法过程：迭代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参数迭代公式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2316800-1914-4046-A973-560323A2847A}"/>
                  </a:ext>
                </a:extLst>
              </p:cNvPr>
              <p:cNvSpPr txBox="1"/>
              <p:nvPr/>
            </p:nvSpPr>
            <p:spPr>
              <a:xfrm>
                <a:off x="3059832" y="2708920"/>
                <a:ext cx="11338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2316800-1914-4046-A973-560323A28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708920"/>
                <a:ext cx="1133872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188F28-5189-454F-B207-E95CBC295F15}"/>
                  </a:ext>
                </a:extLst>
              </p:cNvPr>
              <p:cNvSpPr txBox="1"/>
              <p:nvPr/>
            </p:nvSpPr>
            <p:spPr>
              <a:xfrm>
                <a:off x="3851920" y="3140968"/>
                <a:ext cx="2286000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5188F28-5189-454F-B207-E95CBC29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140968"/>
                <a:ext cx="2286000" cy="405624"/>
              </a:xfrm>
              <a:prstGeom prst="rect">
                <a:avLst/>
              </a:prstGeom>
              <a:blipFill>
                <a:blip r:embed="rId3"/>
                <a:stretch>
                  <a:fillRect r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AB6B4A-8019-47E7-99AC-10217B08C539}"/>
                  </a:ext>
                </a:extLst>
              </p:cNvPr>
              <p:cNvSpPr txBox="1"/>
              <p:nvPr/>
            </p:nvSpPr>
            <p:spPr>
              <a:xfrm>
                <a:off x="6228184" y="3068960"/>
                <a:ext cx="2141984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)≤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AB6B4A-8019-47E7-99AC-10217B08C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3068960"/>
                <a:ext cx="2141984" cy="439736"/>
              </a:xfrm>
              <a:prstGeom prst="rect">
                <a:avLst/>
              </a:prstGeom>
              <a:blipFill>
                <a:blip r:embed="rId4"/>
                <a:stretch>
                  <a:fillRect t="-154795" r="-35043" b="-226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945228E-BEB0-4A0E-86AB-58EE4DD33D5F}"/>
                  </a:ext>
                </a:extLst>
              </p:cNvPr>
              <p:cNvSpPr txBox="1"/>
              <p:nvPr/>
            </p:nvSpPr>
            <p:spPr>
              <a:xfrm>
                <a:off x="1187624" y="3758172"/>
                <a:ext cx="7200800" cy="2551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6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zh-CN" altLang="en-US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zh-CN" alt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zh-CN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16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16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6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CN" altLang="en-US" sz="16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CN" altLang="en-US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zh-CN" altLang="en-US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bSup>
                                          </m:e>
                                        </m:mr>
                                        <m:m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zh-CN" altLang="en-US" sz="16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zh-CN" altLang="en-US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zh-CN" altLang="en-US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zh-CN" altLang="en-US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6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zh-CN" alt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6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zh-CN" altLang="en-US" sz="16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sz="16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600" b="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b="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zh-CN" altLang="en-US" sz="16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6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zh-CN" altLang="en-US" sz="16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sz="16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600" b="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b="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zh-CN" altLang="en-US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16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zh-CN" altLang="en-US" sz="1600" b="0" i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zh-CN" altLang="en-US" sz="16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CN" altLang="en-US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zh-CN" altLang="en-US" sz="1600" b="0" i="1">
                                                    <a:latin typeface="Cambria Math" panose="02040503050406030204" pitchFamily="18" charset="0"/>
                                                  </a:rPr>
                                                  <m:t>𝐿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zh-CN" altLang="en-US" sz="16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zh-CN" altLang="en-US" sz="1600" b="0" i="1">
                                                            <a:solidFill>
                                                              <a:srgbClr val="836967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zh-CN" altLang="en-US" sz="1600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𝝎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zh-CN" altLang="en-US" sz="1600" b="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  <m:r>
                                                          <a:rPr lang="zh-CN" altLang="en-US" sz="1600" b="0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d>
                                              </m:num>
                                              <m:den>
                                                <m:r>
                                                  <a:rPr lang="zh-CN" altLang="en-US" sz="1600" b="0" i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sz="16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sz="1600" b="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sz="1600" b="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1600" b="0" i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sz="1600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zh-CN" altLang="en-US" sz="1600" b="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zh-CN" alt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zh-CN" altLang="en-US" sz="16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zh-CN" altLang="en-US" sz="1600" b="0" i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zh-CN" altLang="en-US" sz="1600" b="0" i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2−4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945228E-BEB0-4A0E-86AB-58EE4DD33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758172"/>
                <a:ext cx="7200800" cy="2551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96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9045A-8536-45C6-86DE-6134C3E7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F4651D-CE70-450C-91B9-809EEA33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模型训练与梯度下降法</a:t>
            </a:r>
          </a:p>
          <a:p>
            <a:pPr lvl="1"/>
            <a:r>
              <a:rPr lang="zh-CN" altLang="en-US" dirty="0"/>
              <a:t>梯度下降法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1324CD4-D6F5-47F6-9385-89F193AC5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36612"/>
              </p:ext>
            </p:extLst>
          </p:nvPr>
        </p:nvGraphicFramePr>
        <p:xfrm>
          <a:off x="531263" y="2708920"/>
          <a:ext cx="2816601" cy="2008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3" imgW="3520751" imgH="2510028" progId="Visio.Drawing.11">
                  <p:embed/>
                </p:oleObj>
              </mc:Choice>
              <mc:Fallback>
                <p:oleObj name="Visio" r:id="rId3" imgW="3520751" imgH="251002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263" y="2708920"/>
                        <a:ext cx="2816601" cy="20080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01BB7A-B650-499C-BABD-8E798671613D}"/>
                  </a:ext>
                </a:extLst>
              </p:cNvPr>
              <p:cNvSpPr txBox="1"/>
              <p:nvPr/>
            </p:nvSpPr>
            <p:spPr>
              <a:xfrm>
                <a:off x="611560" y="4933480"/>
                <a:ext cx="2797475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′(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001BB7A-B650-499C-BABD-8E7986716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933480"/>
                <a:ext cx="2797475" cy="439736"/>
              </a:xfrm>
              <a:prstGeom prst="rect">
                <a:avLst/>
              </a:prstGeom>
              <a:blipFill>
                <a:blip r:embed="rId5"/>
                <a:stretch>
                  <a:fillRect t="-156944" r="-22876" b="-2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211DC9-D42D-4475-AA9B-5D9BC4B724E2}"/>
                  </a:ext>
                </a:extLst>
              </p:cNvPr>
              <p:cNvSpPr txBox="1"/>
              <p:nvPr/>
            </p:nvSpPr>
            <p:spPr>
              <a:xfrm>
                <a:off x="576064" y="5517232"/>
                <a:ext cx="4572000" cy="4397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2−5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1211DC9-D42D-4475-AA9B-5D9BC4B7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4" y="5517232"/>
                <a:ext cx="4572000" cy="439736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AA10A809-A425-4CEA-82CB-B0A597235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7951" y="2708920"/>
            <a:ext cx="5254529" cy="2582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ED07C0E-CD8F-4835-8AD6-6B4C78A7198B}"/>
                  </a:ext>
                </a:extLst>
              </p:cNvPr>
              <p:cNvSpPr txBox="1"/>
              <p:nvPr/>
            </p:nvSpPr>
            <p:spPr>
              <a:xfrm>
                <a:off x="5148064" y="5517232"/>
                <a:ext cx="2286000" cy="43973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ED07C0E-CD8F-4835-8AD6-6B4C78A71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517232"/>
                <a:ext cx="2286000" cy="439736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12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41A5C-F8E2-4071-B5E7-450B0ADA8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BE95E-8359-4967-A267-2DACF44CC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模型训练与梯度下降法</a:t>
            </a:r>
          </a:p>
          <a:p>
            <a:pPr lvl="1"/>
            <a:r>
              <a:rPr lang="zh-CN" altLang="en-US" dirty="0"/>
              <a:t>梯度下降法</a:t>
            </a:r>
            <a:endParaRPr lang="en-US" altLang="zh-CN" dirty="0"/>
          </a:p>
          <a:p>
            <a:pPr lvl="2"/>
            <a:r>
              <a:rPr lang="zh-CN" altLang="en-US" dirty="0"/>
              <a:t>二元函数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方向导数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26F57C-A79B-43C1-ADAA-E7F7E6133652}"/>
                  </a:ext>
                </a:extLst>
              </p:cNvPr>
              <p:cNvSpPr txBox="1"/>
              <p:nvPr/>
            </p:nvSpPr>
            <p:spPr>
              <a:xfrm>
                <a:off x="2790056" y="2708920"/>
                <a:ext cx="14939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26F57C-A79B-43C1-ADAA-E7F7E6133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56" y="2708920"/>
                <a:ext cx="1493912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7966BB1-0F16-401D-BE46-CF97149812C8}"/>
                  </a:ext>
                </a:extLst>
              </p:cNvPr>
              <p:cNvSpPr txBox="1"/>
              <p:nvPr/>
            </p:nvSpPr>
            <p:spPr>
              <a:xfrm>
                <a:off x="1403648" y="3247877"/>
                <a:ext cx="4572000" cy="1261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6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zh-CN" alt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6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zh-CN" altLang="en-US" sz="16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sz="16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600" b="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6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16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sz="1600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zh-CN" altLang="en-US" sz="16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sz="16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CN" altLang="en-US" sz="1600" b="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sz="1600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16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6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2−6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7966BB1-0F16-401D-BE46-CF971498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247877"/>
                <a:ext cx="4572000" cy="1261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50EA541-280A-49B2-A858-48F0EAED2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300229"/>
              </p:ext>
            </p:extLst>
          </p:nvPr>
        </p:nvGraphicFramePr>
        <p:xfrm>
          <a:off x="5508104" y="2204848"/>
          <a:ext cx="3168352" cy="2232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5" imgW="3538998" imgH="2493403" progId="Visio.Drawing.11">
                  <p:embed/>
                </p:oleObj>
              </mc:Choice>
              <mc:Fallback>
                <p:oleObj name="Visio" r:id="rId5" imgW="3538998" imgH="249340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2204848"/>
                        <a:ext cx="3168352" cy="22322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D0E78D1-2AC3-43EB-BFFA-30E9ECD5EB84}"/>
                  </a:ext>
                </a:extLst>
              </p:cNvPr>
              <p:cNvSpPr txBox="1"/>
              <p:nvPr/>
            </p:nvSpPr>
            <p:spPr>
              <a:xfrm>
                <a:off x="3059832" y="4797152"/>
                <a:ext cx="5410944" cy="675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2−7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D0E78D1-2AC3-43EB-BFFA-30E9ECD5E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4797152"/>
                <a:ext cx="5410944" cy="675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F302BD-F7D0-4052-92CE-4557C94A992E}"/>
                  </a:ext>
                </a:extLst>
              </p:cNvPr>
              <p:cNvSpPr txBox="1"/>
              <p:nvPr/>
            </p:nvSpPr>
            <p:spPr>
              <a:xfrm>
                <a:off x="3347864" y="5522629"/>
                <a:ext cx="4176464" cy="7146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3F302BD-F7D0-4052-92CE-4557C94A9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5522629"/>
                <a:ext cx="4176464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11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3D886-AF2B-4751-A43B-A69171C9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C14860-10B2-49FA-A369-0CE399F8B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Scikit-learn</a:t>
            </a:r>
            <a:r>
              <a:rPr lang="zh-CN" altLang="en-US" dirty="0"/>
              <a:t>库中的线性回归模型</a:t>
            </a:r>
            <a:endParaRPr lang="en-US" altLang="zh-CN" dirty="0"/>
          </a:p>
          <a:p>
            <a:pPr lvl="1"/>
            <a:r>
              <a:rPr lang="en-US" altLang="zh-CN" dirty="0" err="1"/>
              <a:t>sklearn.linear_model</a:t>
            </a:r>
            <a:r>
              <a:rPr lang="zh-CN" altLang="en-US" dirty="0"/>
              <a:t>模块中的</a:t>
            </a:r>
            <a:r>
              <a:rPr lang="en-US" altLang="zh-CN" dirty="0" err="1"/>
              <a:t>LinearRegression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训练集</a:t>
            </a:r>
            <a:endParaRPr lang="en-US" altLang="zh-CN" dirty="0"/>
          </a:p>
          <a:p>
            <a:pPr lvl="2"/>
            <a:r>
              <a:rPr lang="en-US" altLang="zh-CN" dirty="0" err="1"/>
              <a:t>X_train</a:t>
            </a:r>
            <a:endParaRPr lang="en-US" altLang="zh-CN" dirty="0"/>
          </a:p>
          <a:p>
            <a:pPr lvl="2"/>
            <a:r>
              <a:rPr lang="en-US" altLang="zh-CN" dirty="0" err="1"/>
              <a:t>Y_train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64269-D932-48FF-9E8D-2013E736B8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58130" y="2944331"/>
            <a:ext cx="5274310" cy="314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00C0C-0279-4E51-B3B9-F84E336C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500FDC-F7EF-4F27-A8F0-3A3C7558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模型评价与</a:t>
            </a:r>
            <a:r>
              <a:rPr lang="en-US" altLang="zh-CN" dirty="0"/>
              <a:t>K</a:t>
            </a:r>
            <a:r>
              <a:rPr lang="zh-CN" altLang="en-US" dirty="0"/>
              <a:t>折交叉验证</a:t>
            </a:r>
            <a:endParaRPr lang="en-US" altLang="zh-CN" dirty="0"/>
          </a:p>
          <a:p>
            <a:pPr lvl="1"/>
            <a:r>
              <a:rPr lang="zh-CN" altLang="en-US" dirty="0"/>
              <a:t>残差平方和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均方误差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决定系数</a:t>
            </a:r>
            <a:r>
              <a:rPr lang="en-US" altLang="zh-CN" dirty="0"/>
              <a:t>R</a:t>
            </a:r>
            <a:r>
              <a:rPr lang="zh-CN" altLang="en-US" dirty="0"/>
              <a:t>方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C0BFBFA-89C5-44A7-AFF4-1462E76A7419}"/>
                  </a:ext>
                </a:extLst>
              </p:cNvPr>
              <p:cNvSpPr txBox="1"/>
              <p:nvPr/>
            </p:nvSpPr>
            <p:spPr>
              <a:xfrm>
                <a:off x="3275856" y="2220394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2−8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C0BFBFA-89C5-44A7-AFF4-1462E76A7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220394"/>
                <a:ext cx="4572000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7858F2D-F5C8-47AC-A8CC-B411014275D4}"/>
                  </a:ext>
                </a:extLst>
              </p:cNvPr>
              <p:cNvSpPr txBox="1"/>
              <p:nvPr/>
            </p:nvSpPr>
            <p:spPr>
              <a:xfrm>
                <a:off x="3347864" y="3084490"/>
                <a:ext cx="4572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2−9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7858F2D-F5C8-47AC-A8CC-B4110142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084490"/>
                <a:ext cx="4572000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F8E400-2D6C-44FA-BDA1-1305B3F289A6}"/>
                  </a:ext>
                </a:extLst>
              </p:cNvPr>
              <p:cNvSpPr txBox="1"/>
              <p:nvPr/>
            </p:nvSpPr>
            <p:spPr>
              <a:xfrm>
                <a:off x="3491880" y="4020594"/>
                <a:ext cx="3059832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2−10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F8E400-2D6C-44FA-BDA1-1305B3F28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020594"/>
                <a:ext cx="3059832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8B4AE6-DEC6-49EA-82FC-4956F5AFE567}"/>
                  </a:ext>
                </a:extLst>
              </p:cNvPr>
              <p:cNvSpPr txBox="1"/>
              <p:nvPr/>
            </p:nvSpPr>
            <p:spPr>
              <a:xfrm>
                <a:off x="1619672" y="4812682"/>
                <a:ext cx="36004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2−11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E8B4AE6-DEC6-49EA-82FC-4956F5AFE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812682"/>
                <a:ext cx="3600400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D51DAA-B514-4AEA-94E8-5BDB2BF86A43}"/>
                  </a:ext>
                </a:extLst>
              </p:cNvPr>
              <p:cNvSpPr txBox="1"/>
              <p:nvPr/>
            </p:nvSpPr>
            <p:spPr>
              <a:xfrm>
                <a:off x="5364088" y="4929700"/>
                <a:ext cx="3294112" cy="6595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2−12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4D51DAA-B514-4AEA-94E8-5BDB2BF86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929700"/>
                <a:ext cx="3294112" cy="659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D9D5DCE-205A-4853-99A7-AF1E5DE26B3A}"/>
                  </a:ext>
                </a:extLst>
              </p:cNvPr>
              <p:cNvSpPr txBox="1"/>
              <p:nvPr/>
            </p:nvSpPr>
            <p:spPr>
              <a:xfrm>
                <a:off x="1547664" y="5877272"/>
                <a:ext cx="7165103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方为</a:t>
                </a:r>
                <a:r>
                  <a:rPr lang="en-US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时，模型最差；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方为</a:t>
                </a:r>
                <a:r>
                  <a:rPr lang="en-US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时，模型最好；</a:t>
                </a:r>
                <a14:m>
                  <m:oMath xmlns:m="http://schemas.openxmlformats.org/officeDocument/2006/math">
                    <m:r>
                      <a:rPr lang="zh-CN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方越大，模型越好。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D9D5DCE-205A-4853-99A7-AF1E5DE26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877272"/>
                <a:ext cx="7165103" cy="369332"/>
              </a:xfrm>
              <a:prstGeom prst="rect">
                <a:avLst/>
              </a:prstGeom>
              <a:blipFill>
                <a:blip r:embed="rId7"/>
                <a:stretch>
                  <a:fillRect t="-11111" b="-2381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72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FEFA9-09FE-4EEA-90B7-605500D7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6E31D-F93D-427B-BA4B-27DA667A9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模型评价</a:t>
            </a:r>
            <a:endParaRPr lang="en-US" altLang="zh-CN" dirty="0"/>
          </a:p>
          <a:p>
            <a:pPr lvl="1"/>
            <a:r>
              <a:rPr lang="en-US" altLang="zh-CN" dirty="0" err="1"/>
              <a:t>LinearRegression</a:t>
            </a:r>
            <a:r>
              <a:rPr lang="zh-CN" altLang="en-US" dirty="0"/>
              <a:t>类的决定系数</a:t>
            </a:r>
            <a:r>
              <a:rPr lang="en-US" altLang="zh-CN" dirty="0"/>
              <a:t>R</a:t>
            </a:r>
            <a:r>
              <a:rPr lang="zh-CN" altLang="en-US" dirty="0"/>
              <a:t>方函数</a:t>
            </a:r>
            <a:r>
              <a:rPr lang="en-US" altLang="zh-CN" dirty="0"/>
              <a:t>score()</a:t>
            </a:r>
          </a:p>
          <a:p>
            <a:pPr lvl="1"/>
            <a:r>
              <a:rPr lang="en-US" altLang="zh-CN" dirty="0" err="1"/>
              <a:t>sklearn.metrics</a:t>
            </a:r>
            <a:r>
              <a:rPr lang="zh-CN" altLang="en-US" dirty="0"/>
              <a:t>模块中的函数</a:t>
            </a:r>
            <a:r>
              <a:rPr lang="en-US" altLang="zh-CN" dirty="0" err="1"/>
              <a:t>mean_squared_error</a:t>
            </a:r>
            <a:r>
              <a:rPr lang="en-US" altLang="zh-CN" dirty="0"/>
              <a:t>()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C424E6-3D33-4DC3-AF9B-9264138153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6002" y="3789040"/>
            <a:ext cx="5274310" cy="22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0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FEFA9-09FE-4EEA-90B7-605500D7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6E31D-F93D-427B-BA4B-27DA667A9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折交叉验证</a:t>
            </a:r>
            <a:endParaRPr lang="en-US" altLang="zh-CN" dirty="0"/>
          </a:p>
          <a:p>
            <a:pPr lvl="1"/>
            <a:r>
              <a:rPr lang="zh-CN" altLang="en-US" dirty="0"/>
              <a:t>留出法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K</a:t>
            </a:r>
            <a:r>
              <a:rPr lang="zh-CN" altLang="en-US" dirty="0"/>
              <a:t>折交叉验证</a:t>
            </a:r>
          </a:p>
          <a:p>
            <a:pPr lvl="1"/>
            <a:r>
              <a:rPr lang="en-US" altLang="zh-CN" dirty="0" err="1"/>
              <a:t>sklearn.model_selection</a:t>
            </a:r>
            <a:r>
              <a:rPr lang="zh-CN" altLang="en-US" dirty="0"/>
              <a:t>模块中的</a:t>
            </a:r>
            <a:r>
              <a:rPr lang="en-US" altLang="zh-CN" dirty="0" err="1"/>
              <a:t>KFold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02B5EBA-C6BF-44F6-BDF3-2AC1637016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751179"/>
              </p:ext>
            </p:extLst>
          </p:nvPr>
        </p:nvGraphicFramePr>
        <p:xfrm>
          <a:off x="3052915" y="2301106"/>
          <a:ext cx="5580672" cy="199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Visio" r:id="rId3" imgW="4552509" imgH="1654648" progId="Visio.Drawing.11">
                  <p:embed/>
                </p:oleObj>
              </mc:Choice>
              <mc:Fallback>
                <p:oleObj name="Visio" r:id="rId3" imgW="4552509" imgH="165464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915" y="2301106"/>
                        <a:ext cx="5580672" cy="1991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7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FEFA9-09FE-4EEA-90B7-605500D7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模型训练与评价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6E31D-F93D-427B-BA4B-27DA667A9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折交叉验证</a:t>
            </a:r>
            <a:endParaRPr lang="en-US" altLang="zh-CN" dirty="0"/>
          </a:p>
          <a:p>
            <a:pPr lvl="1"/>
            <a:r>
              <a:rPr lang="zh-CN" altLang="en-US" dirty="0"/>
              <a:t>波士顿房价问题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851D36-295D-49A8-9DC0-7F6F95A797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2708920"/>
            <a:ext cx="5274310" cy="37471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C96251-2B4A-4060-9F42-0E77CB4158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91880" y="2994233"/>
            <a:ext cx="5274310" cy="37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A12B-30E3-43FB-9C74-178E1F4C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编程环境与数据集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60FDC8-5B56-4408-A6DD-391174D0D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Anaconda</a:t>
            </a:r>
            <a:r>
              <a:rPr lang="zh-CN" altLang="en-US" dirty="0"/>
              <a:t>是机器学习编程最好的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5FECDC-1A02-4527-A49B-C0BB0411D1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626469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6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693BA-70EE-41BF-8CE5-32B1252A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A05C9-F43F-4887-839F-425E8A15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线性方程组</a:t>
            </a:r>
            <a:endParaRPr lang="en-US" altLang="zh-CN" dirty="0"/>
          </a:p>
          <a:p>
            <a:pPr lvl="1"/>
            <a:r>
              <a:rPr lang="zh-CN" altLang="en-US" dirty="0"/>
              <a:t>系数矩阵</a:t>
            </a:r>
            <a:r>
              <a:rPr lang="en-US" altLang="zh-CN" dirty="0"/>
              <a:t>A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非奇异</a:t>
            </a:r>
            <a:r>
              <a:rPr lang="zh-CN" altLang="en-US" dirty="0"/>
              <a:t>的（</a:t>
            </a:r>
            <a:r>
              <a:rPr lang="en-US" altLang="zh-CN" dirty="0"/>
              <a:t>nonsingular</a:t>
            </a:r>
            <a:r>
              <a:rPr lang="zh-CN" altLang="en-US" dirty="0"/>
              <a:t>，或称可逆、满秩），则方程组有唯一解；</a:t>
            </a:r>
            <a:endParaRPr lang="en-US" altLang="zh-CN" dirty="0"/>
          </a:p>
          <a:p>
            <a:pPr lvl="1"/>
            <a:r>
              <a:rPr lang="zh-CN" altLang="en-US" dirty="0"/>
              <a:t>系数矩阵</a:t>
            </a:r>
            <a:r>
              <a:rPr lang="en-US" altLang="zh-CN" dirty="0"/>
              <a:t>A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奇异</a:t>
            </a:r>
            <a:r>
              <a:rPr lang="zh-CN" altLang="en-US" dirty="0"/>
              <a:t>的（</a:t>
            </a:r>
            <a:r>
              <a:rPr lang="en-US" altLang="zh-CN" dirty="0"/>
              <a:t>singular</a:t>
            </a:r>
            <a:r>
              <a:rPr lang="zh-CN" altLang="en-US" dirty="0"/>
              <a:t>，或称不可逆、不满秩），则方程组的解中包含自由变量，即方程组有无穷多解；</a:t>
            </a:r>
            <a:endParaRPr lang="en-US" altLang="zh-CN" dirty="0"/>
          </a:p>
          <a:p>
            <a:pPr lvl="1"/>
            <a:r>
              <a:rPr lang="zh-CN" altLang="en-US" dirty="0"/>
              <a:t>如果系数矩阵</a:t>
            </a:r>
            <a:r>
              <a:rPr lang="en-US" altLang="zh-CN" dirty="0"/>
              <a:t>A</a:t>
            </a:r>
            <a:r>
              <a:rPr lang="zh-CN" altLang="en-US" dirty="0">
                <a:solidFill>
                  <a:srgbClr val="FF0000"/>
                </a:solidFill>
              </a:rPr>
              <a:t>近似奇异</a:t>
            </a:r>
            <a:r>
              <a:rPr lang="zh-CN" altLang="en-US" dirty="0"/>
              <a:t>（</a:t>
            </a:r>
            <a:r>
              <a:rPr lang="en-US" altLang="zh-CN" dirty="0"/>
              <a:t>approximately singular</a:t>
            </a:r>
            <a:r>
              <a:rPr lang="zh-CN" altLang="en-US" dirty="0"/>
              <a:t>），即该矩阵经奇异值分解后存在非常小的奇异值（即奇异值近似等于零），则方程组的解是不稳定的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对于解不唯一或不稳定的方程定解问题，术语称之为</a:t>
            </a:r>
            <a:r>
              <a:rPr lang="zh-CN" altLang="en-US" dirty="0">
                <a:solidFill>
                  <a:srgbClr val="FF0000"/>
                </a:solidFill>
              </a:rPr>
              <a:t>不适定</a:t>
            </a:r>
            <a:r>
              <a:rPr lang="zh-CN" altLang="en-US" dirty="0"/>
              <a:t>（</a:t>
            </a:r>
            <a:r>
              <a:rPr lang="en-US" altLang="zh-CN" dirty="0"/>
              <a:t>ill-posed</a:t>
            </a:r>
            <a:r>
              <a:rPr lang="zh-CN" altLang="en-US" dirty="0"/>
              <a:t>）问题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499B3D0-E06C-4BC7-BBCB-DC5CA94DAAB4}"/>
                  </a:ext>
                </a:extLst>
              </p:cNvPr>
              <p:cNvSpPr txBox="1"/>
              <p:nvPr/>
            </p:nvSpPr>
            <p:spPr>
              <a:xfrm>
                <a:off x="2934072" y="1628800"/>
                <a:ext cx="17819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499B3D0-E06C-4BC7-BBCB-DC5CA94D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72" y="1628800"/>
                <a:ext cx="178194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85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693BA-70EE-41BF-8CE5-32B1252A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A05C9-F43F-4887-839F-425E8A15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线性方程组</a:t>
            </a:r>
            <a:endParaRPr lang="en-US" altLang="zh-CN" dirty="0"/>
          </a:p>
          <a:p>
            <a:pPr lvl="1"/>
            <a:r>
              <a:rPr lang="zh-CN" altLang="en-US" dirty="0"/>
              <a:t>例</a:t>
            </a:r>
            <a:r>
              <a:rPr lang="en-US" altLang="zh-CN" dirty="0"/>
              <a:t>2-1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例</a:t>
            </a:r>
            <a:r>
              <a:rPr lang="en-US" altLang="zh-CN" dirty="0"/>
              <a:t>2-2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例</a:t>
            </a:r>
            <a:r>
              <a:rPr lang="en-US" altLang="zh-CN" dirty="0"/>
              <a:t>2-3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499B3D0-E06C-4BC7-BBCB-DC5CA94DAAB4}"/>
                  </a:ext>
                </a:extLst>
              </p:cNvPr>
              <p:cNvSpPr txBox="1"/>
              <p:nvPr/>
            </p:nvSpPr>
            <p:spPr>
              <a:xfrm>
                <a:off x="2934072" y="1660738"/>
                <a:ext cx="17819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499B3D0-E06C-4BC7-BBCB-DC5CA94D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72" y="1660738"/>
                <a:ext cx="178194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1BF4838-08D2-4723-A6FD-1FFA7ECC773D}"/>
                  </a:ext>
                </a:extLst>
              </p:cNvPr>
              <p:cNvSpPr txBox="1"/>
              <p:nvPr/>
            </p:nvSpPr>
            <p:spPr>
              <a:xfrm>
                <a:off x="2069976" y="2564904"/>
                <a:ext cx="2286000" cy="55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1BF4838-08D2-4723-A6FD-1FFA7ECC7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976" y="2564904"/>
                <a:ext cx="2286000" cy="553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84CE53-EBA7-4A25-8529-63C0C5573214}"/>
                  </a:ext>
                </a:extLst>
              </p:cNvPr>
              <p:cNvSpPr txBox="1"/>
              <p:nvPr/>
            </p:nvSpPr>
            <p:spPr>
              <a:xfrm>
                <a:off x="4716016" y="2564904"/>
                <a:ext cx="228600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84CE53-EBA7-4A25-8529-63C0C5573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564904"/>
                <a:ext cx="2286000" cy="554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73DB31F-50F2-402D-8826-0F589B54D8CF}"/>
                  </a:ext>
                </a:extLst>
              </p:cNvPr>
              <p:cNvSpPr txBox="1"/>
              <p:nvPr/>
            </p:nvSpPr>
            <p:spPr>
              <a:xfrm>
                <a:off x="6876256" y="2564904"/>
                <a:ext cx="1709936" cy="508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73DB31F-50F2-402D-8826-0F589B54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2564904"/>
                <a:ext cx="1709936" cy="508152"/>
              </a:xfrm>
              <a:prstGeom prst="rect">
                <a:avLst/>
              </a:prstGeom>
              <a:blipFill>
                <a:blip r:embed="rId5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071F71-7741-4495-80AB-8EC56A954375}"/>
                  </a:ext>
                </a:extLst>
              </p:cNvPr>
              <p:cNvSpPr txBox="1"/>
              <p:nvPr/>
            </p:nvSpPr>
            <p:spPr>
              <a:xfrm>
                <a:off x="1421904" y="3666834"/>
                <a:ext cx="293407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1.0001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071F71-7741-4495-80AB-8EC56A954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904" y="3666834"/>
                <a:ext cx="2934072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F362B9C-5A36-486D-9A8C-DD3B8327B1D6}"/>
                  </a:ext>
                </a:extLst>
              </p:cNvPr>
              <p:cNvSpPr txBox="1"/>
              <p:nvPr/>
            </p:nvSpPr>
            <p:spPr>
              <a:xfrm>
                <a:off x="4644008" y="3645024"/>
                <a:ext cx="2934072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0.0001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F362B9C-5A36-486D-9A8C-DD3B8327B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645024"/>
                <a:ext cx="2934072" cy="5542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3A0F5A8-696E-4532-AC0B-154324721B0F}"/>
                  </a:ext>
                </a:extLst>
              </p:cNvPr>
              <p:cNvSpPr txBox="1"/>
              <p:nvPr/>
            </p:nvSpPr>
            <p:spPr>
              <a:xfrm>
                <a:off x="7398568" y="3645024"/>
                <a:ext cx="1349896" cy="5542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3A0F5A8-696E-4532-AC0B-154324721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68" y="3645024"/>
                <a:ext cx="1349896" cy="5542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AB82D8F-87BB-4550-9EE6-5061F9BEF592}"/>
                  </a:ext>
                </a:extLst>
              </p:cNvPr>
              <p:cNvSpPr txBox="1"/>
              <p:nvPr/>
            </p:nvSpPr>
            <p:spPr>
              <a:xfrm>
                <a:off x="4734272" y="4293096"/>
                <a:ext cx="1637928" cy="5542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0.0001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AB82D8F-87BB-4550-9EE6-5061F9BEF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272" y="4293096"/>
                <a:ext cx="1637928" cy="5542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B8E48C-F672-4F53-A38C-B0952BCB4766}"/>
                  </a:ext>
                </a:extLst>
              </p:cNvPr>
              <p:cNvSpPr txBox="1"/>
              <p:nvPr/>
            </p:nvSpPr>
            <p:spPr>
              <a:xfrm>
                <a:off x="1403648" y="5258649"/>
                <a:ext cx="313184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1.0001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2.1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9B8E48C-F672-4F53-A38C-B0952BCB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258649"/>
                <a:ext cx="3131840" cy="5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0ECBE1-CE28-45C7-B9B8-8A61F12F1409}"/>
                  </a:ext>
                </a:extLst>
              </p:cNvPr>
              <p:cNvSpPr txBox="1"/>
              <p:nvPr/>
            </p:nvSpPr>
            <p:spPr>
              <a:xfrm>
                <a:off x="4644008" y="5229200"/>
                <a:ext cx="336612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0.0001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−998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0ECBE1-CE28-45C7-B9B8-8A61F12F1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5229200"/>
                <a:ext cx="3366120" cy="5542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C993DC6-1E4B-4C71-87A3-0788D15E788D}"/>
                  </a:ext>
                </a:extLst>
              </p:cNvPr>
              <p:cNvSpPr txBox="1"/>
              <p:nvPr/>
            </p:nvSpPr>
            <p:spPr>
              <a:xfrm>
                <a:off x="6966520" y="5805264"/>
                <a:ext cx="1781944" cy="5542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−998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C993DC6-1E4B-4C71-87A3-0788D15E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520" y="5805264"/>
                <a:ext cx="1781944" cy="5542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447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 animBg="1"/>
      <p:bldP spid="19" grpId="0" animBg="1"/>
      <p:bldP spid="21" grpId="0"/>
      <p:bldP spid="23" grpId="0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693BA-70EE-41BF-8CE5-32B1252A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A05C9-F43F-4887-839F-425E8A15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正则化方法</a:t>
            </a:r>
            <a:r>
              <a:rPr lang="en-US" altLang="zh-CN" dirty="0"/>
              <a:t>——</a:t>
            </a:r>
            <a:r>
              <a:rPr lang="zh-CN" altLang="en-US" dirty="0"/>
              <a:t>最小二乘法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系数矩阵</a:t>
            </a:r>
            <a:endParaRPr lang="en-US" altLang="zh-CN" dirty="0"/>
          </a:p>
          <a:p>
            <a:pPr lvl="2"/>
            <a:r>
              <a:rPr lang="zh-CN" altLang="en-US" dirty="0"/>
              <a:t>非奇异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C9D17F-D682-4DBB-96EC-80F6EE04334C}"/>
                  </a:ext>
                </a:extLst>
              </p:cNvPr>
              <p:cNvSpPr txBox="1"/>
              <p:nvPr/>
            </p:nvSpPr>
            <p:spPr>
              <a:xfrm>
                <a:off x="2915816" y="226758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2−13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C9D17F-D682-4DBB-96EC-80F6EE043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267580"/>
                <a:ext cx="4572000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ACF3F9-1041-47FB-AA2F-0CB5C097E443}"/>
                  </a:ext>
                </a:extLst>
              </p:cNvPr>
              <p:cNvSpPr txBox="1"/>
              <p:nvPr/>
            </p:nvSpPr>
            <p:spPr>
              <a:xfrm>
                <a:off x="1907704" y="2852936"/>
                <a:ext cx="4572000" cy="629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ACF3F9-1041-47FB-AA2F-0CB5C097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852936"/>
                <a:ext cx="4572000" cy="629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D6862F-15FD-457B-A871-5CF1E94D790C}"/>
                  </a:ext>
                </a:extLst>
              </p:cNvPr>
              <p:cNvSpPr txBox="1"/>
              <p:nvPr/>
            </p:nvSpPr>
            <p:spPr>
              <a:xfrm>
                <a:off x="2638128" y="3779748"/>
                <a:ext cx="3446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2−14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D6862F-15FD-457B-A871-5CF1E94D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128" y="3779748"/>
                <a:ext cx="344604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0233FF7-E556-4EE2-839E-DE855ABE64B7}"/>
                  </a:ext>
                </a:extLst>
              </p:cNvPr>
              <p:cNvSpPr txBox="1"/>
              <p:nvPr/>
            </p:nvSpPr>
            <p:spPr>
              <a:xfrm>
                <a:off x="2771800" y="4293096"/>
                <a:ext cx="5040560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b="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b="0" i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𝑚𝑑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0233FF7-E556-4EE2-839E-DE855ABE6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293096"/>
                <a:ext cx="5040560" cy="1407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2D22E94-4681-4F63-9322-110BC81055E8}"/>
                  </a:ext>
                </a:extLst>
              </p:cNvPr>
              <p:cNvSpPr txBox="1"/>
              <p:nvPr/>
            </p:nvSpPr>
            <p:spPr>
              <a:xfrm>
                <a:off x="2915816" y="5733256"/>
                <a:ext cx="22677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2D22E94-4681-4F63-9322-110BC8105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733256"/>
                <a:ext cx="2267744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DE824E8-1208-4F62-B496-7AC779392733}"/>
                  </a:ext>
                </a:extLst>
              </p:cNvPr>
              <p:cNvSpPr txBox="1"/>
              <p:nvPr/>
            </p:nvSpPr>
            <p:spPr>
              <a:xfrm>
                <a:off x="5724128" y="3707740"/>
                <a:ext cx="2736304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0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DE824E8-1208-4F62-B496-7AC77939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707740"/>
                <a:ext cx="2736304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61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693BA-70EE-41BF-8CE5-32B1252A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2A05C9-F43F-4887-839F-425E8A15D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正则化方法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最小二乘法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系数矩阵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r>
                  <a:rPr lang="zh-CN" altLang="en-US" dirty="0">
                    <a:solidFill>
                      <a:srgbClr val="FF0000"/>
                    </a:solidFill>
                  </a:rPr>
                  <a:t>奇异</a:t>
                </a:r>
                <a:r>
                  <a:rPr lang="zh-CN" altLang="en-US" dirty="0"/>
                  <a:t>：</a:t>
                </a:r>
                <a:r>
                  <a:rPr lang="zh-CN" altLang="zh-CN" dirty="0"/>
                  <a:t>无穷多解，这意味着存在无穷多组参数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zh-CN" dirty="0"/>
                  <a:t>，它们都能使损失函数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</m:d>
                  </m:oMath>
                </a14:m>
                <a:r>
                  <a:rPr lang="zh-CN" altLang="zh-CN" dirty="0"/>
                  <a:t>最小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奥卡姆剃刀原理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2A05C9-F43F-4887-839F-425E8A15D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D6862F-15FD-457B-A871-5CF1E94D790C}"/>
                  </a:ext>
                </a:extLst>
              </p:cNvPr>
              <p:cNvSpPr txBox="1"/>
              <p:nvPr/>
            </p:nvSpPr>
            <p:spPr>
              <a:xfrm>
                <a:off x="2638128" y="2276872"/>
                <a:ext cx="3446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2−14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D6862F-15FD-457B-A871-5CF1E94D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128" y="2276872"/>
                <a:ext cx="34460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0233FF7-E556-4EE2-839E-DE855ABE64B7}"/>
                  </a:ext>
                </a:extLst>
              </p:cNvPr>
              <p:cNvSpPr txBox="1"/>
              <p:nvPr/>
            </p:nvSpPr>
            <p:spPr>
              <a:xfrm>
                <a:off x="2771800" y="2636912"/>
                <a:ext cx="5040560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b="0" i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b="0" i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en-US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b="0" i="1">
                                                    <a:latin typeface="Cambria Math" panose="02040503050406030204" pitchFamily="18" charset="0"/>
                                                  </a:rPr>
                                                  <m:t>𝑚𝑑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zh-CN" altLang="en-US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0233FF7-E556-4EE2-839E-DE855ABE6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636912"/>
                <a:ext cx="5040560" cy="1407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DE824E8-1208-4F62-B496-7AC779392733}"/>
                  </a:ext>
                </a:extLst>
              </p:cNvPr>
              <p:cNvSpPr txBox="1"/>
              <p:nvPr/>
            </p:nvSpPr>
            <p:spPr>
              <a:xfrm>
                <a:off x="5724128" y="2236802"/>
                <a:ext cx="2736304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0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DE824E8-1208-4F62-B496-7AC77939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236802"/>
                <a:ext cx="2736304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9C45EC-0400-4BF2-86FC-AE67A1BFD863}"/>
                  </a:ext>
                </a:extLst>
              </p:cNvPr>
              <p:cNvSpPr txBox="1"/>
              <p:nvPr/>
            </p:nvSpPr>
            <p:spPr>
              <a:xfrm>
                <a:off x="467544" y="5432413"/>
                <a:ext cx="4104456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2−15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9C45EC-0400-4BF2-86FC-AE67A1BFD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432413"/>
                <a:ext cx="4104456" cy="8769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E2E565-AE75-4F4F-B880-C07E9A64BBA4}"/>
                  </a:ext>
                </a:extLst>
              </p:cNvPr>
              <p:cNvSpPr txBox="1"/>
              <p:nvPr/>
            </p:nvSpPr>
            <p:spPr>
              <a:xfrm>
                <a:off x="4608512" y="5432413"/>
                <a:ext cx="4355976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2−16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E2E565-AE75-4F4F-B880-C07E9A64B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12" y="5432413"/>
                <a:ext cx="4355976" cy="8769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03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693BA-70EE-41BF-8CE5-32B1252A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A05C9-F43F-4887-839F-425E8A15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正则化方法</a:t>
            </a:r>
            <a:r>
              <a:rPr lang="en-US" altLang="zh-CN" dirty="0"/>
              <a:t>——</a:t>
            </a:r>
            <a:r>
              <a:rPr lang="zh-CN" altLang="en-US" dirty="0"/>
              <a:t>最小二乘法</a:t>
            </a:r>
            <a:endParaRPr lang="en-US" altLang="zh-CN" dirty="0"/>
          </a:p>
          <a:p>
            <a:pPr lvl="1"/>
            <a:r>
              <a:rPr lang="zh-CN" altLang="en-US" dirty="0"/>
              <a:t>系数矩阵</a:t>
            </a:r>
            <a:endParaRPr lang="en-US" altLang="zh-CN" dirty="0"/>
          </a:p>
          <a:p>
            <a:pPr lvl="2"/>
            <a:r>
              <a:rPr lang="zh-CN" altLang="en-US" dirty="0"/>
              <a:t>奥卡姆剃刀原理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D6862F-15FD-457B-A871-5CF1E94D790C}"/>
                  </a:ext>
                </a:extLst>
              </p:cNvPr>
              <p:cNvSpPr txBox="1"/>
              <p:nvPr/>
            </p:nvSpPr>
            <p:spPr>
              <a:xfrm>
                <a:off x="2638128" y="2276872"/>
                <a:ext cx="3446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2−14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D6862F-15FD-457B-A871-5CF1E94D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128" y="2276872"/>
                <a:ext cx="3446040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9C45EC-0400-4BF2-86FC-AE67A1BFD863}"/>
                  </a:ext>
                </a:extLst>
              </p:cNvPr>
              <p:cNvSpPr txBox="1"/>
              <p:nvPr/>
            </p:nvSpPr>
            <p:spPr>
              <a:xfrm>
                <a:off x="467544" y="3068960"/>
                <a:ext cx="4104456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2−15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9C45EC-0400-4BF2-86FC-AE67A1BFD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68960"/>
                <a:ext cx="4104456" cy="876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E2E565-AE75-4F4F-B880-C07E9A64BBA4}"/>
                  </a:ext>
                </a:extLst>
              </p:cNvPr>
              <p:cNvSpPr txBox="1"/>
              <p:nvPr/>
            </p:nvSpPr>
            <p:spPr>
              <a:xfrm>
                <a:off x="4608512" y="3068960"/>
                <a:ext cx="4355976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2−16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E2E565-AE75-4F4F-B880-C07E9A64B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12" y="3068960"/>
                <a:ext cx="4355976" cy="8769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71C1F20-158A-49A6-A951-9EFADE9D3ED6}"/>
                  </a:ext>
                </a:extLst>
              </p:cNvPr>
              <p:cNvSpPr txBox="1"/>
              <p:nvPr/>
            </p:nvSpPr>
            <p:spPr>
              <a:xfrm>
                <a:off x="179512" y="4694056"/>
                <a:ext cx="4572000" cy="801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17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71C1F20-158A-49A6-A951-9EFADE9D3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694056"/>
                <a:ext cx="4572000" cy="801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536066-CD99-4BE7-91C6-D496FD8D25FF}"/>
                  </a:ext>
                </a:extLst>
              </p:cNvPr>
              <p:cNvSpPr txBox="1"/>
              <p:nvPr/>
            </p:nvSpPr>
            <p:spPr>
              <a:xfrm>
                <a:off x="1763688" y="4005064"/>
                <a:ext cx="6192688" cy="5088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2536066-CD99-4BE7-91C6-D496FD8D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4005064"/>
                <a:ext cx="6192688" cy="5088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8DB366-10BD-43D6-9A48-6A8E01711F49}"/>
                  </a:ext>
                </a:extLst>
              </p:cNvPr>
              <p:cNvSpPr txBox="1"/>
              <p:nvPr/>
            </p:nvSpPr>
            <p:spPr>
              <a:xfrm>
                <a:off x="216024" y="5517232"/>
                <a:ext cx="4211960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/>
                        <m:t>𝜆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18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8DB366-10BD-43D6-9A48-6A8E01711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24" y="5517232"/>
                <a:ext cx="4211960" cy="7802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4F0B15-C372-4719-8A52-686EECF1A864}"/>
                  </a:ext>
                </a:extLst>
              </p:cNvPr>
              <p:cNvSpPr txBox="1"/>
              <p:nvPr/>
            </p:nvSpPr>
            <p:spPr>
              <a:xfrm>
                <a:off x="4572000" y="5457098"/>
                <a:ext cx="4104456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19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4F0B15-C372-4719-8A52-686EECF1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457098"/>
                <a:ext cx="4104456" cy="7802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264182A-274C-40F1-BA6E-E1CD986EBA6A}"/>
                  </a:ext>
                </a:extLst>
              </p:cNvPr>
              <p:cNvSpPr txBox="1"/>
              <p:nvPr/>
            </p:nvSpPr>
            <p:spPr>
              <a:xfrm>
                <a:off x="4860032" y="4538689"/>
                <a:ext cx="1091517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超参数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264182A-274C-40F1-BA6E-E1CD986EB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8689"/>
                <a:ext cx="1091517" cy="400110"/>
              </a:xfrm>
              <a:prstGeom prst="rect">
                <a:avLst/>
              </a:prstGeom>
              <a:blipFill>
                <a:blip r:embed="rId9"/>
                <a:stretch>
                  <a:fillRect l="-4972" t="-11940" b="-208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B4BAD442-1D07-44C1-83EB-EC448AADE878}"/>
              </a:ext>
            </a:extLst>
          </p:cNvPr>
          <p:cNvSpPr txBox="1"/>
          <p:nvPr/>
        </p:nvSpPr>
        <p:spPr>
          <a:xfrm>
            <a:off x="5976347" y="4541058"/>
            <a:ext cx="19800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拉格朗日乘子法</a:t>
            </a:r>
          </a:p>
        </p:txBody>
      </p:sp>
    </p:spTree>
    <p:extLst>
      <p:ext uri="{BB962C8B-B14F-4D97-AF65-F5344CB8AC3E}">
        <p14:creationId xmlns:p14="http://schemas.microsoft.com/office/powerpoint/2010/main" val="223727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693BA-70EE-41BF-8CE5-32B1252A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A05C9-F43F-4887-839F-425E8A15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正则化方法</a:t>
            </a:r>
            <a:r>
              <a:rPr lang="en-US" altLang="zh-CN" dirty="0"/>
              <a:t>——</a:t>
            </a:r>
            <a:r>
              <a:rPr lang="zh-CN" altLang="en-US" dirty="0"/>
              <a:t>最小二乘法</a:t>
            </a:r>
            <a:endParaRPr lang="en-US" altLang="zh-CN" dirty="0"/>
          </a:p>
          <a:p>
            <a:pPr lvl="1"/>
            <a:r>
              <a:rPr lang="zh-CN" altLang="en-US" dirty="0"/>
              <a:t>系数矩阵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奇异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endParaRPr lang="en-US" altLang="zh-CN" dirty="0">
              <a:solidFill>
                <a:srgbClr val="FF0000"/>
              </a:solidFill>
            </a:endParaRPr>
          </a:p>
          <a:p>
            <a:pPr lvl="2"/>
            <a:endParaRPr lang="en-US" altLang="zh-CN" dirty="0">
              <a:solidFill>
                <a:srgbClr val="FF0000"/>
              </a:solidFill>
            </a:endParaRPr>
          </a:p>
          <a:p>
            <a:pPr lvl="2"/>
            <a:endParaRPr lang="en-US" altLang="zh-CN" dirty="0">
              <a:solidFill>
                <a:srgbClr val="FF0000"/>
              </a:solidFill>
            </a:endParaRPr>
          </a:p>
          <a:p>
            <a:pPr lvl="2"/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近似奇异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几何解释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D6862F-15FD-457B-A871-5CF1E94D790C}"/>
                  </a:ext>
                </a:extLst>
              </p:cNvPr>
              <p:cNvSpPr txBox="1"/>
              <p:nvPr/>
            </p:nvSpPr>
            <p:spPr>
              <a:xfrm>
                <a:off x="2638128" y="2276872"/>
                <a:ext cx="3446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2−14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D6862F-15FD-457B-A871-5CF1E94D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128" y="2276872"/>
                <a:ext cx="34460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9C45EC-0400-4BF2-86FC-AE67A1BFD863}"/>
                  </a:ext>
                </a:extLst>
              </p:cNvPr>
              <p:cNvSpPr txBox="1"/>
              <p:nvPr/>
            </p:nvSpPr>
            <p:spPr>
              <a:xfrm>
                <a:off x="467544" y="3068960"/>
                <a:ext cx="4104456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2−15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9C45EC-0400-4BF2-86FC-AE67A1BFD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68960"/>
                <a:ext cx="4104456" cy="8769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E2E565-AE75-4F4F-B880-C07E9A64BBA4}"/>
                  </a:ext>
                </a:extLst>
              </p:cNvPr>
              <p:cNvSpPr txBox="1"/>
              <p:nvPr/>
            </p:nvSpPr>
            <p:spPr>
              <a:xfrm>
                <a:off x="4608512" y="3068960"/>
                <a:ext cx="4355976" cy="876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≤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2−16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E2E565-AE75-4F4F-B880-C07E9A64B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12" y="3068960"/>
                <a:ext cx="4355976" cy="8769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8DB366-10BD-43D6-9A48-6A8E01711F49}"/>
                  </a:ext>
                </a:extLst>
              </p:cNvPr>
              <p:cNvSpPr txBox="1"/>
              <p:nvPr/>
            </p:nvSpPr>
            <p:spPr>
              <a:xfrm>
                <a:off x="360040" y="4005064"/>
                <a:ext cx="4211960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/>
                        <m:t>𝜆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18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A8DB366-10BD-43D6-9A48-6A8E01711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" y="4005064"/>
                <a:ext cx="4211960" cy="7802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4F0B15-C372-4719-8A52-686EECF1A864}"/>
                  </a:ext>
                </a:extLst>
              </p:cNvPr>
              <p:cNvSpPr txBox="1"/>
              <p:nvPr/>
            </p:nvSpPr>
            <p:spPr>
              <a:xfrm>
                <a:off x="4572000" y="4005064"/>
                <a:ext cx="4104456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19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D4F0B15-C372-4719-8A52-686EECF1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005064"/>
                <a:ext cx="4104456" cy="7802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6A3C7A6B-39D8-46DD-8D55-1871E8E2B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0" y="4026167"/>
            <a:ext cx="4608512" cy="20671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26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693BA-70EE-41BF-8CE5-32B1252A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A05C9-F43F-4887-839F-425E8A15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正则化方法</a:t>
            </a:r>
            <a:r>
              <a:rPr lang="en-US" altLang="zh-CN" dirty="0"/>
              <a:t>——</a:t>
            </a:r>
            <a:r>
              <a:rPr lang="zh-CN" altLang="en-US" dirty="0"/>
              <a:t>最小二乘法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岭回归与</a:t>
            </a:r>
            <a:r>
              <a:rPr lang="en-US" altLang="zh-CN" dirty="0"/>
              <a:t>LASSO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岭回归与超参数调优</a:t>
            </a:r>
            <a:endParaRPr lang="en-US" altLang="zh-CN" dirty="0"/>
          </a:p>
          <a:p>
            <a:pPr lvl="2"/>
            <a:r>
              <a:rPr lang="en-US" altLang="zh-CN" dirty="0" err="1"/>
              <a:t>sklearn.linear_model</a:t>
            </a:r>
            <a:r>
              <a:rPr lang="zh-CN" altLang="en-US" dirty="0"/>
              <a:t>模块中的</a:t>
            </a:r>
            <a:r>
              <a:rPr lang="en-US" altLang="zh-CN" dirty="0"/>
              <a:t>Ridge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0A7BE-BFEA-415B-9E93-BBB45E3EECAD}"/>
                  </a:ext>
                </a:extLst>
              </p:cNvPr>
              <p:cNvSpPr txBox="1"/>
              <p:nvPr/>
            </p:nvSpPr>
            <p:spPr>
              <a:xfrm>
                <a:off x="576064" y="2348880"/>
                <a:ext cx="4211960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/>
                        <m:t>𝜆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18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70A7BE-BFEA-415B-9E93-BBB45E3EE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4" y="2348880"/>
                <a:ext cx="4211960" cy="7802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0FC230-9181-4B26-8C34-358B38DDD091}"/>
                  </a:ext>
                </a:extLst>
              </p:cNvPr>
              <p:cNvSpPr txBox="1"/>
              <p:nvPr/>
            </p:nvSpPr>
            <p:spPr>
              <a:xfrm>
                <a:off x="4572000" y="2339145"/>
                <a:ext cx="4104456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19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0FC230-9181-4B26-8C34-358B38DDD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39145"/>
                <a:ext cx="4104456" cy="780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6FE3F55-5E80-4AAE-A1A9-E8CAA09ACA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85922" y="4288745"/>
            <a:ext cx="5274310" cy="23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5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693BA-70EE-41BF-8CE5-32B1252A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A05C9-F43F-4887-839F-425E8A15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超参数调优与</a:t>
            </a:r>
            <a:r>
              <a:rPr lang="en-US" altLang="zh-CN" dirty="0"/>
              <a:t>k</a:t>
            </a:r>
            <a:r>
              <a:rPr lang="zh-CN" altLang="en-US" dirty="0"/>
              <a:t>折交叉验证</a:t>
            </a:r>
            <a:endParaRPr lang="en-US" altLang="zh-CN" dirty="0"/>
          </a:p>
          <a:p>
            <a:pPr lvl="1"/>
            <a:r>
              <a:rPr lang="zh-CN" altLang="en-US" dirty="0"/>
              <a:t>超参数调优，就是由</a:t>
            </a:r>
            <a:r>
              <a:rPr lang="zh-CN" altLang="en-US" dirty="0">
                <a:solidFill>
                  <a:srgbClr val="FF0000"/>
                </a:solidFill>
              </a:rPr>
              <a:t>人工</a:t>
            </a:r>
            <a:r>
              <a:rPr lang="zh-CN" altLang="en-US" dirty="0"/>
              <a:t>根据经验和实验数据为超参数设定取值，使模型获得更好的性能</a:t>
            </a:r>
            <a:endParaRPr lang="en-US" altLang="zh-CN" dirty="0"/>
          </a:p>
          <a:p>
            <a:pPr lvl="1"/>
            <a:r>
              <a:rPr lang="zh-CN" altLang="en-US" dirty="0"/>
              <a:t>例如正则化系数</a:t>
            </a:r>
            <a:r>
              <a:rPr lang="en-US" altLang="zh-CN" dirty="0"/>
              <a:t>λ</a:t>
            </a:r>
            <a:r>
              <a:rPr lang="zh-CN" altLang="en-US" dirty="0"/>
              <a:t>是一个超参数，训练模型之前需要事先设定其取值，即正则化的强度</a:t>
            </a:r>
            <a:endParaRPr lang="en-US" altLang="zh-CN" dirty="0"/>
          </a:p>
          <a:p>
            <a:pPr lvl="2"/>
            <a:r>
              <a:rPr lang="zh-CN" altLang="en-US" dirty="0"/>
              <a:t>可以根据经验（先验知识）为超参数选取一组候选值</a:t>
            </a:r>
            <a:endParaRPr lang="en-US" altLang="zh-CN" dirty="0"/>
          </a:p>
          <a:p>
            <a:pPr lvl="2"/>
            <a:r>
              <a:rPr lang="zh-CN" altLang="en-US" dirty="0"/>
              <a:t>例如在区间</a:t>
            </a:r>
            <a:r>
              <a:rPr lang="en-US" altLang="zh-CN" dirty="0"/>
              <a:t>[0,20]</a:t>
            </a:r>
            <a:r>
              <a:rPr lang="zh-CN" altLang="en-US" dirty="0"/>
              <a:t>内按均匀间隔为正则化系数</a:t>
            </a:r>
            <a:r>
              <a:rPr lang="en-US" altLang="zh-CN" dirty="0"/>
              <a:t>λ</a:t>
            </a:r>
            <a:r>
              <a:rPr lang="zh-CN" altLang="en-US" dirty="0"/>
              <a:t>选取</a:t>
            </a:r>
            <a:r>
              <a:rPr lang="en-US" altLang="zh-CN" dirty="0"/>
              <a:t>100</a:t>
            </a:r>
            <a:r>
              <a:rPr lang="zh-CN" altLang="en-US" dirty="0"/>
              <a:t>个候选值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如果有多个超参数，则它们候选值的不同组合就构成一个多维</a:t>
            </a:r>
            <a:r>
              <a:rPr lang="zh-CN" altLang="en-US" dirty="0">
                <a:solidFill>
                  <a:srgbClr val="FF0000"/>
                </a:solidFill>
              </a:rPr>
              <a:t>网格</a:t>
            </a:r>
            <a:r>
              <a:rPr lang="zh-CN" altLang="en-US" dirty="0"/>
              <a:t>（</a:t>
            </a:r>
            <a:r>
              <a:rPr lang="en-US" altLang="zh-CN" dirty="0"/>
              <a:t>grid</a:t>
            </a:r>
            <a:r>
              <a:rPr lang="zh-CN" altLang="en-US" dirty="0"/>
              <a:t>），每个网格点代表一种组合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网格搜索法</a:t>
            </a:r>
            <a:r>
              <a:rPr lang="zh-CN" altLang="en-US" dirty="0"/>
              <a:t>：搜索整个网格，逐个评价每一网格点的模型性能</a:t>
            </a:r>
          </a:p>
        </p:txBody>
      </p:sp>
    </p:spTree>
    <p:extLst>
      <p:ext uri="{BB962C8B-B14F-4D97-AF65-F5344CB8AC3E}">
        <p14:creationId xmlns:p14="http://schemas.microsoft.com/office/powerpoint/2010/main" val="335341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693BA-70EE-41BF-8CE5-32B1252A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A05C9-F43F-4887-839F-425E8A15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超参数调优与</a:t>
            </a:r>
            <a:r>
              <a:rPr lang="en-US" altLang="zh-CN" dirty="0"/>
              <a:t>k</a:t>
            </a:r>
            <a:r>
              <a:rPr lang="zh-CN" altLang="en-US" dirty="0"/>
              <a:t>折交叉验证</a:t>
            </a:r>
            <a:endParaRPr lang="en-US" altLang="zh-CN" dirty="0"/>
          </a:p>
          <a:p>
            <a:pPr lvl="1"/>
            <a:r>
              <a:rPr lang="zh-CN" altLang="en-US" dirty="0"/>
              <a:t>对训练集做进一步拆分：训练集、</a:t>
            </a:r>
            <a:r>
              <a:rPr lang="zh-CN" altLang="en-US" dirty="0">
                <a:solidFill>
                  <a:srgbClr val="FF0000"/>
                </a:solidFill>
              </a:rPr>
              <a:t>验证集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k</a:t>
            </a:r>
            <a:r>
              <a:rPr lang="zh-CN" altLang="en-US" dirty="0"/>
              <a:t>折交叉验证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0ABC5C9-E170-4378-9876-D7A0451A21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77530"/>
              </p:ext>
            </p:extLst>
          </p:nvPr>
        </p:nvGraphicFramePr>
        <p:xfrm>
          <a:off x="3563888" y="3068960"/>
          <a:ext cx="2952328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Visio" r:id="rId3" imgW="2392784" imgH="2411938" progId="Visio.Drawing.11">
                  <p:embed/>
                </p:oleObj>
              </mc:Choice>
              <mc:Fallback>
                <p:oleObj name="Visio" r:id="rId3" imgW="2392784" imgH="24119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3068960"/>
                        <a:ext cx="2952328" cy="29523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05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693BA-70EE-41BF-8CE5-32B1252A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A05C9-F43F-4887-839F-425E8A15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超参数调优与</a:t>
            </a:r>
            <a:r>
              <a:rPr lang="en-US" altLang="zh-CN" dirty="0"/>
              <a:t>k</a:t>
            </a:r>
            <a:r>
              <a:rPr lang="zh-CN" altLang="en-US" dirty="0"/>
              <a:t>折交叉验证</a:t>
            </a:r>
            <a:endParaRPr lang="en-US" altLang="zh-CN" dirty="0"/>
          </a:p>
          <a:p>
            <a:pPr lvl="1"/>
            <a:r>
              <a:rPr lang="en-US" altLang="zh-CN" dirty="0"/>
              <a:t>Scikit-learn</a:t>
            </a:r>
            <a:r>
              <a:rPr lang="zh-CN" altLang="en-US" dirty="0"/>
              <a:t>库为网格搜索法提供了一个类</a:t>
            </a:r>
            <a:r>
              <a:rPr lang="en-US" altLang="zh-CN" dirty="0" err="1"/>
              <a:t>GridSearchCV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E41570-9B7C-44D6-B2A3-294B00980E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4154" y="2742520"/>
            <a:ext cx="5274310" cy="39268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E5CC5E-2C89-42C6-B591-5824EB6858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01008"/>
            <a:ext cx="3069203" cy="26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2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A12B-30E3-43FB-9C74-178E1F4C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编程环境与数据集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60FDC8-5B56-4408-A6DD-391174D0D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BBCA74-36E8-4FED-9871-7C1AF51C46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6" y="2420888"/>
            <a:ext cx="5274310" cy="29667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B7606D-43F7-44BB-81E8-677E3AD604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60" y="4509120"/>
            <a:ext cx="5274310" cy="1562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8F5EE5-0076-4C02-99A9-B2FB85D822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75856" y="2262312"/>
            <a:ext cx="5274310" cy="40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09A08-B8B8-4D97-87AC-41484427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AA85D-A39E-4933-8C87-6FEB828C5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LASSO</a:t>
            </a:r>
            <a:r>
              <a:rPr lang="zh-CN" altLang="en-US" dirty="0"/>
              <a:t>回归与坐标下降法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 err="1"/>
              <a:t>sklearn.linear_model</a:t>
            </a:r>
            <a:r>
              <a:rPr lang="zh-CN" altLang="en-US" dirty="0"/>
              <a:t>模块中的</a:t>
            </a:r>
            <a:r>
              <a:rPr lang="en-US" altLang="zh-CN" dirty="0"/>
              <a:t>Lasso</a:t>
            </a:r>
            <a:r>
              <a:rPr lang="zh-CN" altLang="en-US" dirty="0"/>
              <a:t>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F12647-0AAD-4F08-AB15-1D2464D300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31640" y="3848442"/>
            <a:ext cx="5274310" cy="2388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24E7C09-BB3A-4368-B6BB-F6127D0A70B2}"/>
                  </a:ext>
                </a:extLst>
              </p:cNvPr>
              <p:cNvSpPr txBox="1"/>
              <p:nvPr/>
            </p:nvSpPr>
            <p:spPr>
              <a:xfrm>
                <a:off x="576064" y="2348880"/>
                <a:ext cx="4211960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/>
                        <m:t>𝜆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18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24E7C09-BB3A-4368-B6BB-F6127D0A7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64" y="2348880"/>
                <a:ext cx="4211960" cy="7802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48BC941-6BA5-4BDF-8955-DD61AF6EAB8E}"/>
                  </a:ext>
                </a:extLst>
              </p:cNvPr>
              <p:cNvSpPr txBox="1"/>
              <p:nvPr/>
            </p:nvSpPr>
            <p:spPr>
              <a:xfrm>
                <a:off x="4572000" y="2339145"/>
                <a:ext cx="4104456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19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48BC941-6BA5-4BDF-8955-DD61AF6EA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39145"/>
                <a:ext cx="4104456" cy="7802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90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80317-146C-4051-8297-E6F0DFB0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正则化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A16995-0FC8-45AF-AFA6-4E064C1C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LASSO</a:t>
            </a:r>
            <a:r>
              <a:rPr lang="zh-CN" altLang="en-US" dirty="0"/>
              <a:t>回归与坐标下降法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坐标下降法</a:t>
            </a:r>
            <a:endParaRPr lang="en-US" altLang="zh-CN" dirty="0"/>
          </a:p>
          <a:p>
            <a:pPr lvl="1"/>
            <a:r>
              <a:rPr lang="zh-CN" altLang="en-US" dirty="0"/>
              <a:t>选取参数初值</a:t>
            </a:r>
            <a:endParaRPr lang="en-US" altLang="zh-CN" dirty="0"/>
          </a:p>
          <a:p>
            <a:pPr lvl="1"/>
            <a:r>
              <a:rPr lang="zh-CN" altLang="en-US" dirty="0"/>
              <a:t>参数迭代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D4D986-6177-4BC4-BEC1-F2272C769C58}"/>
                  </a:ext>
                </a:extLst>
              </p:cNvPr>
              <p:cNvSpPr txBox="1"/>
              <p:nvPr/>
            </p:nvSpPr>
            <p:spPr>
              <a:xfrm>
                <a:off x="3650554" y="4005064"/>
                <a:ext cx="4572000" cy="2193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.</m:t>
                          </m:r>
                        </m:e>
                      </m:func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.</m:t>
                          </m:r>
                        </m:e>
                      </m:func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……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.</m:t>
                          </m:r>
                        </m:e>
                      </m:func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.</m:t>
                          </m:r>
                        </m:e>
                      </m:func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D4D986-6177-4BC4-BEC1-F2272C76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554" y="4005064"/>
                <a:ext cx="4572000" cy="2193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8CB0C7-1D6D-409E-995E-6573FBB67678}"/>
                  </a:ext>
                </a:extLst>
              </p:cNvPr>
              <p:cNvSpPr txBox="1"/>
              <p:nvPr/>
            </p:nvSpPr>
            <p:spPr>
              <a:xfrm>
                <a:off x="6300192" y="3429000"/>
                <a:ext cx="1061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08CB0C7-1D6D-409E-995E-6573FBB6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429000"/>
                <a:ext cx="10618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E2A7DFC-75C1-4243-BDB4-4FCBF89DEF0C}"/>
                  </a:ext>
                </a:extLst>
              </p:cNvPr>
              <p:cNvSpPr txBox="1"/>
              <p:nvPr/>
            </p:nvSpPr>
            <p:spPr>
              <a:xfrm>
                <a:off x="3635896" y="3429000"/>
                <a:ext cx="2790056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E2A7DFC-75C1-4243-BDB4-4FCBF89D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3429000"/>
                <a:ext cx="27900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3CC1C6-B650-4E45-9793-C57253A3CD61}"/>
                  </a:ext>
                </a:extLst>
              </p:cNvPr>
              <p:cNvSpPr txBox="1"/>
              <p:nvPr/>
            </p:nvSpPr>
            <p:spPr>
              <a:xfrm>
                <a:off x="4572000" y="2339145"/>
                <a:ext cx="4104456" cy="780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19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kern="100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53CC1C6-B650-4E45-9793-C57253A3C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39145"/>
                <a:ext cx="4104456" cy="7802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10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138BC-44CD-4057-912D-46413B4E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非线性回归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11D3B-BE7D-4EBA-BC58-DFA711D01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  <a:endParaRPr lang="en-US" altLang="zh-CN" dirty="0"/>
          </a:p>
          <a:p>
            <a:r>
              <a:rPr lang="zh-CN" altLang="en-US" dirty="0"/>
              <a:t>非线性模型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53AB27-1D30-4473-BFA2-14B6493F6EF4}"/>
                  </a:ext>
                </a:extLst>
              </p:cNvPr>
              <p:cNvSpPr txBox="1"/>
              <p:nvPr/>
            </p:nvSpPr>
            <p:spPr>
              <a:xfrm>
                <a:off x="2627784" y="1700808"/>
                <a:ext cx="2448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F53AB27-1D30-4473-BFA2-14B6493F6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700808"/>
                <a:ext cx="2448272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FC3D0A8-5719-49A3-948C-B20C02E4CC5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53" y="2321014"/>
            <a:ext cx="5126355" cy="384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0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0368C-2969-4471-8C10-8F9A25B8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非线性回归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56B99F-5D76-4934-89E8-415019DA4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换元法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一元二次多项式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二元二次多项式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D518970-9122-4AC0-AB01-58CE8A1B4AC8}"/>
                  </a:ext>
                </a:extLst>
              </p:cNvPr>
              <p:cNvSpPr txBox="1"/>
              <p:nvPr/>
            </p:nvSpPr>
            <p:spPr>
              <a:xfrm>
                <a:off x="971600" y="2195572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D518970-9122-4AC0-AB01-58CE8A1B4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195572"/>
                <a:ext cx="4572000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5B62F7-40A3-4802-976D-04EA779990BF}"/>
                  </a:ext>
                </a:extLst>
              </p:cNvPr>
              <p:cNvSpPr txBox="1"/>
              <p:nvPr/>
            </p:nvSpPr>
            <p:spPr>
              <a:xfrm>
                <a:off x="1979712" y="2708920"/>
                <a:ext cx="5166320" cy="373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5B62F7-40A3-4802-976D-04EA7799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708920"/>
                <a:ext cx="5166320" cy="373051"/>
              </a:xfrm>
              <a:prstGeom prst="rect">
                <a:avLst/>
              </a:prstGeom>
              <a:blipFill>
                <a:blip r:embed="rId3"/>
                <a:stretch>
                  <a:fillRect l="-118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AC50B83-4B60-42C1-BB1D-CC30F47904E2}"/>
                  </a:ext>
                </a:extLst>
              </p:cNvPr>
              <p:cNvSpPr txBox="1"/>
              <p:nvPr/>
            </p:nvSpPr>
            <p:spPr>
              <a:xfrm>
                <a:off x="1331640" y="3934797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800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原式：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zh-CN" sz="18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换元后：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AC50B83-4B60-42C1-BB1D-CC30F4790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934797"/>
                <a:ext cx="4572000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C34DD3-BB05-4915-903E-8D08EE840999}"/>
                  </a:ext>
                </a:extLst>
              </p:cNvPr>
              <p:cNvSpPr txBox="1"/>
              <p:nvPr/>
            </p:nvSpPr>
            <p:spPr>
              <a:xfrm>
                <a:off x="1349896" y="5445224"/>
                <a:ext cx="6318448" cy="650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800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原式：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18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18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换元后：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C34DD3-BB05-4915-903E-8D08EE840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96" y="5445224"/>
                <a:ext cx="6318448" cy="650050"/>
              </a:xfrm>
              <a:prstGeom prst="rect">
                <a:avLst/>
              </a:prstGeom>
              <a:blipFill>
                <a:blip r:embed="rId5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B1BA191-CEDF-485B-9D1B-0A245F078BE1}"/>
                  </a:ext>
                </a:extLst>
              </p:cNvPr>
              <p:cNvSpPr txBox="1"/>
              <p:nvPr/>
            </p:nvSpPr>
            <p:spPr>
              <a:xfrm>
                <a:off x="5903640" y="4006025"/>
                <a:ext cx="2304256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B1BA191-CEDF-485B-9D1B-0A245F078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640" y="4006025"/>
                <a:ext cx="2304256" cy="369332"/>
              </a:xfrm>
              <a:prstGeom prst="rect">
                <a:avLst/>
              </a:prstGeom>
              <a:blipFill>
                <a:blip r:embed="rId6"/>
                <a:stretch>
                  <a:fillRect t="-11111" b="-1746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C5AA6F8-6820-4D29-A8CF-B420E6FC8EF3}"/>
                  </a:ext>
                </a:extLst>
              </p:cNvPr>
              <p:cNvSpPr txBox="1"/>
              <p:nvPr/>
            </p:nvSpPr>
            <p:spPr>
              <a:xfrm>
                <a:off x="4499992" y="4923808"/>
                <a:ext cx="3744416" cy="3730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C5AA6F8-6820-4D29-A8CF-B420E6FC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4923808"/>
                <a:ext cx="3744416" cy="373051"/>
              </a:xfrm>
              <a:prstGeom prst="rect">
                <a:avLst/>
              </a:prstGeom>
              <a:blipFill>
                <a:blip r:embed="rId7"/>
                <a:stretch>
                  <a:fillRect t="-12698" b="-1746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70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5105C-C8D0-43C9-BFAF-AE8D263C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非线性回归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3BD1A5-B0CD-489F-966A-2B35CB16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sklearn.preprocessing</a:t>
            </a:r>
            <a:r>
              <a:rPr lang="zh-CN" altLang="en-US" dirty="0"/>
              <a:t>模块中的</a:t>
            </a:r>
            <a:r>
              <a:rPr lang="en-US" altLang="zh-CN" dirty="0" err="1"/>
              <a:t>PolynomialFeatures</a:t>
            </a:r>
            <a:r>
              <a:rPr lang="zh-CN" altLang="en-US" dirty="0"/>
              <a:t>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3F9EC-4DD6-41A0-A54B-57779AD1DC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2694900"/>
            <a:ext cx="5274310" cy="36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047CD-D4CE-445B-BF5A-B72EA1FC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非线性回归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7BB3BF-D4C0-40D9-97E6-B38AA26C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换元法</a:t>
            </a:r>
            <a:endParaRPr lang="en-US" altLang="zh-CN" dirty="0"/>
          </a:p>
          <a:p>
            <a:pPr lvl="1"/>
            <a:r>
              <a:rPr lang="zh-CN" altLang="en-US" dirty="0"/>
              <a:t>指数模型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1168CD-02C5-43DF-8C7B-E38E2662E4B3}"/>
                  </a:ext>
                </a:extLst>
              </p:cNvPr>
              <p:cNvSpPr txBox="1"/>
              <p:nvPr/>
            </p:nvSpPr>
            <p:spPr>
              <a:xfrm>
                <a:off x="2862064" y="2216142"/>
                <a:ext cx="2286000" cy="420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1168CD-02C5-43DF-8C7B-E38E2662E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064" y="2216142"/>
                <a:ext cx="2286000" cy="420770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FD35A3-79ED-4001-A630-FD5A7A4A6A62}"/>
                  </a:ext>
                </a:extLst>
              </p:cNvPr>
              <p:cNvSpPr txBox="1"/>
              <p:nvPr/>
            </p:nvSpPr>
            <p:spPr>
              <a:xfrm>
                <a:off x="2934072" y="2780928"/>
                <a:ext cx="31500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≡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3FD35A3-79ED-4001-A630-FD5A7A4A6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72" y="2780928"/>
                <a:ext cx="315009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232CC2D-1BB9-4215-84E8-2BC4CA136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429000"/>
            <a:ext cx="4291370" cy="32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E9F6A-E4DA-4080-B961-B44735D9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非线性回归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855EE-913A-4CB9-9CA6-BA5BBFD4D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逻辑斯谛回归</a:t>
            </a:r>
            <a:endParaRPr lang="en-US" altLang="zh-CN" dirty="0"/>
          </a:p>
          <a:p>
            <a:pPr lvl="1"/>
            <a:r>
              <a:rPr lang="zh-CN" altLang="en-US" dirty="0"/>
              <a:t>人口增长模型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几率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2FF805-AE52-49CA-A59D-3F49F530A3C6}"/>
                  </a:ext>
                </a:extLst>
              </p:cNvPr>
              <p:cNvSpPr txBox="1"/>
              <p:nvPr/>
            </p:nvSpPr>
            <p:spPr>
              <a:xfrm>
                <a:off x="3635896" y="2132856"/>
                <a:ext cx="228600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2FF805-AE52-49CA-A59D-3F49F530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2132856"/>
                <a:ext cx="2286000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319A8C-0DA6-4221-8E68-5AD4FE657918}"/>
                  </a:ext>
                </a:extLst>
              </p:cNvPr>
              <p:cNvSpPr txBox="1"/>
              <p:nvPr/>
            </p:nvSpPr>
            <p:spPr>
              <a:xfrm>
                <a:off x="3851920" y="3068960"/>
                <a:ext cx="3798168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2−20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319A8C-0DA6-4221-8E68-5AD4FE657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068960"/>
                <a:ext cx="3798168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A5BD7E-1943-4327-8E71-655EB90FA46F}"/>
                  </a:ext>
                </a:extLst>
              </p:cNvPr>
              <p:cNvSpPr txBox="1"/>
              <p:nvPr/>
            </p:nvSpPr>
            <p:spPr>
              <a:xfrm>
                <a:off x="1259632" y="3862789"/>
                <a:ext cx="742716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表示时间，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时刻的人口增长率，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时刻人口的饱和度，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表示的是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时刻人口的不饱和度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A5BD7E-1943-4327-8E71-655EB90F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862789"/>
                <a:ext cx="7427168" cy="646331"/>
              </a:xfrm>
              <a:prstGeom prst="rect">
                <a:avLst/>
              </a:prstGeom>
              <a:blipFill>
                <a:blip r:embed="rId4"/>
                <a:stretch>
                  <a:fillRect t="-7547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6AD7263-B46E-43E9-AF2F-5EBE0371A95E}"/>
                  </a:ext>
                </a:extLst>
              </p:cNvPr>
              <p:cNvSpPr txBox="1"/>
              <p:nvPr/>
            </p:nvSpPr>
            <p:spPr>
              <a:xfrm>
                <a:off x="3419872" y="4581128"/>
                <a:ext cx="4572000" cy="629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2−21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6AD7263-B46E-43E9-AF2F-5EBE0371A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581128"/>
                <a:ext cx="4572000" cy="629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82F158-3916-47BA-88E4-13A61293E844}"/>
                  </a:ext>
                </a:extLst>
              </p:cNvPr>
              <p:cNvSpPr txBox="1"/>
              <p:nvPr/>
            </p:nvSpPr>
            <p:spPr>
              <a:xfrm>
                <a:off x="4139952" y="5292869"/>
                <a:ext cx="3456384" cy="6090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2−22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82F158-3916-47BA-88E4-13A61293E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5292869"/>
                <a:ext cx="3456384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61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E9F6A-E4DA-4080-B961-B44735D9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非线性回归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855EE-913A-4CB9-9CA6-BA5BBFD4D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逻辑斯谛回归</a:t>
            </a:r>
            <a:endParaRPr lang="en-US" altLang="zh-CN" dirty="0"/>
          </a:p>
          <a:p>
            <a:pPr lvl="1"/>
            <a:r>
              <a:rPr lang="zh-CN" altLang="en-US" dirty="0"/>
              <a:t>几率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对数几率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换元法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82F158-3916-47BA-88E4-13A61293E844}"/>
                  </a:ext>
                </a:extLst>
              </p:cNvPr>
              <p:cNvSpPr txBox="1"/>
              <p:nvPr/>
            </p:nvSpPr>
            <p:spPr>
              <a:xfrm>
                <a:off x="4139952" y="2099843"/>
                <a:ext cx="3456384" cy="6090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2−22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82F158-3916-47BA-88E4-13A61293E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099843"/>
                <a:ext cx="3456384" cy="6090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FEC90D-00AD-40A6-A3E8-14EBC23B3084}"/>
                  </a:ext>
                </a:extLst>
              </p:cNvPr>
              <p:cNvSpPr txBox="1"/>
              <p:nvPr/>
            </p:nvSpPr>
            <p:spPr>
              <a:xfrm>
                <a:off x="3779912" y="3107955"/>
                <a:ext cx="3798168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2−23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8FEC90D-00AD-40A6-A3E8-14EBC23B3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3107955"/>
                <a:ext cx="3798168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5EA985-D876-4356-B589-755A155ACC5A}"/>
                  </a:ext>
                </a:extLst>
              </p:cNvPr>
              <p:cNvSpPr txBox="1"/>
              <p:nvPr/>
            </p:nvSpPr>
            <p:spPr>
              <a:xfrm>
                <a:off x="3798168" y="4283804"/>
                <a:ext cx="3078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2−24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B5EA985-D876-4356-B589-755A155AC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168" y="4283804"/>
                <a:ext cx="3078088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0F40C2F-1310-432A-83A9-05FAFB6A4234}"/>
                  </a:ext>
                </a:extLst>
              </p:cNvPr>
              <p:cNvSpPr txBox="1"/>
              <p:nvPr/>
            </p:nvSpPr>
            <p:spPr>
              <a:xfrm>
                <a:off x="1403648" y="5157382"/>
                <a:ext cx="46095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𝑡𝑟𝑎𝑖𝑛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={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0F40C2F-1310-432A-83A9-05FAFB6A4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157382"/>
                <a:ext cx="4609578" cy="369332"/>
              </a:xfrm>
              <a:prstGeom prst="rect">
                <a:avLst/>
              </a:prstGeom>
              <a:blipFill>
                <a:blip r:embed="rId5"/>
                <a:stretch>
                  <a:fillRect t="-126230" r="-5556" b="-188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E6E0BC9-A6B5-4925-A403-34A79AC0E6D7}"/>
                  </a:ext>
                </a:extLst>
              </p:cNvPr>
              <p:cNvSpPr txBox="1"/>
              <p:nvPr/>
            </p:nvSpPr>
            <p:spPr>
              <a:xfrm>
                <a:off x="5974049" y="5013176"/>
                <a:ext cx="1910319" cy="657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E6E0BC9-A6B5-4925-A403-34A79AC0E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49" y="5013176"/>
                <a:ext cx="1910319" cy="6577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1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E9F6A-E4DA-4080-B961-B44735D9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非线性回归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4855EE-913A-4CB9-9CA6-BA5BBFD4D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逻辑斯谛回归</a:t>
            </a:r>
            <a:endParaRPr lang="en-US" altLang="zh-CN" dirty="0"/>
          </a:p>
          <a:p>
            <a:pPr lvl="1"/>
            <a:r>
              <a:rPr lang="zh-CN" altLang="en-US" dirty="0"/>
              <a:t>一般形式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逻辑斯谛函数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25234FC-C53C-4C82-88C9-97396D8A3394}"/>
                  </a:ext>
                </a:extLst>
              </p:cNvPr>
              <p:cNvSpPr txBox="1"/>
              <p:nvPr/>
            </p:nvSpPr>
            <p:spPr>
              <a:xfrm>
                <a:off x="3816424" y="2266309"/>
                <a:ext cx="4572000" cy="11626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fun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25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zh-CN" altLang="en-US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26</m:t>
                      </m:r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25234FC-C53C-4C82-88C9-97396D8A3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424" y="2266309"/>
                <a:ext cx="4572000" cy="1162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121FF9B3-DEA8-407E-8B78-F4E21209A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573016"/>
            <a:ext cx="4176464" cy="31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EC622-FC8E-43BF-8A5D-89074939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非线性回归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CB2EA-DB8A-4241-AA0A-CB93DBAFD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逻辑斯谛回归</a:t>
            </a:r>
            <a:endParaRPr lang="en-US" altLang="zh-CN" dirty="0"/>
          </a:p>
          <a:p>
            <a:pPr lvl="1"/>
            <a:r>
              <a:rPr lang="zh-CN" altLang="en-US" dirty="0"/>
              <a:t>预测属于高价房或低房价的概率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40951C-66E1-4D23-A333-F81D82EA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4" y="2787660"/>
            <a:ext cx="814501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6A12B-30E3-43FB-9C74-178E1F4C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编程环境与数据集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60FDC8-5B56-4408-A6DD-391174D0D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Scikit-learn</a:t>
            </a:r>
            <a:r>
              <a:rPr lang="zh-CN" altLang="en-US" dirty="0"/>
              <a:t>库数据集（</a:t>
            </a:r>
            <a:r>
              <a:rPr lang="en-US" altLang="zh-CN" dirty="0"/>
              <a:t>dataset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 err="1"/>
              <a:t>sklearn.datasets</a:t>
            </a:r>
            <a:r>
              <a:rPr lang="zh-CN" altLang="en-US" dirty="0"/>
              <a:t>模块中的</a:t>
            </a:r>
            <a:r>
              <a:rPr lang="en-US" altLang="zh-CN" b="1" dirty="0"/>
              <a:t>load</a:t>
            </a:r>
            <a:r>
              <a:rPr lang="en-US" altLang="zh-CN" dirty="0"/>
              <a:t>_*()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en-US" altLang="zh-CN" dirty="0" err="1"/>
              <a:t>sklearn.datasets</a:t>
            </a:r>
            <a:r>
              <a:rPr lang="zh-CN" altLang="en-US" dirty="0"/>
              <a:t>模块中的</a:t>
            </a:r>
            <a:r>
              <a:rPr lang="en-US" altLang="zh-CN" b="1" dirty="0"/>
              <a:t>fetch</a:t>
            </a:r>
            <a:r>
              <a:rPr lang="en-US" altLang="zh-CN" dirty="0"/>
              <a:t>_*()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en-US" altLang="zh-CN" dirty="0" err="1"/>
              <a:t>sklearn.datasets</a:t>
            </a:r>
            <a:r>
              <a:rPr lang="zh-CN" altLang="en-US" dirty="0"/>
              <a:t>模块中的</a:t>
            </a:r>
            <a:r>
              <a:rPr lang="en-US" altLang="zh-CN" b="1" dirty="0"/>
              <a:t>make</a:t>
            </a:r>
            <a:r>
              <a:rPr lang="en-US" altLang="zh-CN" dirty="0"/>
              <a:t>_*()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E0C1B5-3A65-441A-AAB0-2AF4F23D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933056"/>
            <a:ext cx="6248790" cy="20162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847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C981D-749F-4CF6-B9F2-528C8E21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/>
              <a:t>章 回归分析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EEB76-EBAD-496C-A31F-4C1874E1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本章学习要点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zh-CN" dirty="0"/>
              <a:t>编程环境与</a:t>
            </a:r>
            <a:r>
              <a:rPr lang="zh-CN" altLang="zh-CN"/>
              <a:t>数据集</a:t>
            </a:r>
            <a:r>
              <a:rPr lang="zh-CN" altLang="en-US"/>
              <a:t>、</a:t>
            </a:r>
            <a:r>
              <a:rPr lang="en-US" altLang="zh-CN"/>
              <a:t>Anaconda</a:t>
            </a:r>
            <a:r>
              <a:rPr lang="en-US" altLang="zh-CN" dirty="0"/>
              <a:t>/</a:t>
            </a:r>
            <a:r>
              <a:rPr lang="en-US" altLang="zh-CN" dirty="0" err="1"/>
              <a:t>jupyter</a:t>
            </a:r>
            <a:r>
              <a:rPr lang="zh-CN" altLang="zh-CN" dirty="0"/>
              <a:t>集成开发环境的安装使用</a:t>
            </a:r>
            <a:endParaRPr lang="en-US" altLang="zh-CN" dirty="0"/>
          </a:p>
          <a:p>
            <a:pPr lvl="1"/>
            <a:r>
              <a:rPr lang="en-US" altLang="zh-CN" dirty="0"/>
              <a:t>NumPy/Pandas/Matplotlib/Scikit-learn</a:t>
            </a:r>
            <a:r>
              <a:rPr lang="zh-CN" altLang="zh-CN" dirty="0"/>
              <a:t>库的使用</a:t>
            </a:r>
            <a:endParaRPr lang="en-US" altLang="zh-CN" dirty="0"/>
          </a:p>
          <a:p>
            <a:pPr lvl="1"/>
            <a:r>
              <a:rPr lang="zh-CN" altLang="zh-CN" dirty="0"/>
              <a:t>数据预处理、皮尔逊相关系数、</a:t>
            </a:r>
            <a:r>
              <a:rPr lang="en-US" altLang="zh-CN" dirty="0"/>
              <a:t>one-hot</a:t>
            </a:r>
            <a:r>
              <a:rPr lang="zh-CN" altLang="zh-CN" dirty="0"/>
              <a:t>编码、</a:t>
            </a:r>
            <a:r>
              <a:rPr lang="en-US" altLang="zh-CN" dirty="0"/>
              <a:t>Min-Max</a:t>
            </a:r>
            <a:r>
              <a:rPr lang="zh-CN" altLang="zh-CN" dirty="0"/>
              <a:t>和</a:t>
            </a:r>
            <a:r>
              <a:rPr lang="en-US" altLang="zh-CN" dirty="0"/>
              <a:t>z-score</a:t>
            </a:r>
            <a:r>
              <a:rPr lang="zh-CN" altLang="zh-CN" dirty="0"/>
              <a:t>标准化、训练集与测试集、梯度下降法、坐标下降法、均方误差</a:t>
            </a:r>
            <a:r>
              <a:rPr lang="en-US" altLang="zh-CN" dirty="0"/>
              <a:t>MSE</a:t>
            </a:r>
            <a:r>
              <a:rPr lang="zh-CN" altLang="zh-CN" dirty="0"/>
              <a:t>、</a:t>
            </a:r>
            <a:r>
              <a:rPr lang="en-US" altLang="zh-CN" dirty="0"/>
              <a:t>R</a:t>
            </a:r>
            <a:r>
              <a:rPr lang="zh-CN" altLang="zh-CN" dirty="0"/>
              <a:t>方、模型评价与</a:t>
            </a:r>
            <a:r>
              <a:rPr lang="en-US" altLang="zh-CN" dirty="0"/>
              <a:t>K</a:t>
            </a:r>
            <a:r>
              <a:rPr lang="zh-CN" altLang="zh-CN" dirty="0"/>
              <a:t>折交叉验证、超参数与网格搜索法、正则化原理、岭回归与</a:t>
            </a:r>
            <a:r>
              <a:rPr lang="en-US" altLang="zh-CN" dirty="0"/>
              <a:t>LASSO</a:t>
            </a:r>
            <a:r>
              <a:rPr lang="zh-CN" altLang="zh-CN" dirty="0"/>
              <a:t>回归、非线性回归与换元法、人口增长模型与逻辑斯谛回归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4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0802A-43D8-4F48-BF27-31E73B8A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编程环境与数据集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0BD4E-E4D9-4400-BC3D-F20F50869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练习机器学习编程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9AF968-37C2-4B0B-AD56-CD919FF080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7210" y="1700808"/>
            <a:ext cx="1824990" cy="2094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903C25-86DB-4128-A777-EF9B680F7A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81127" y="1700808"/>
            <a:ext cx="1896745" cy="1857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206E6C-A0FB-4D67-B1CA-D4A392E237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71600" y="3140968"/>
            <a:ext cx="5274310" cy="30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5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机器学习使用样本数据集训练模型</a:t>
            </a:r>
            <a:endParaRPr lang="en-US" altLang="zh-CN" dirty="0"/>
          </a:p>
          <a:p>
            <a:pPr lvl="1"/>
            <a:r>
              <a:rPr lang="en-US" altLang="zh-CN" dirty="0"/>
              <a:t>garbage in</a:t>
            </a:r>
            <a:r>
              <a:rPr lang="zh-CN" altLang="en-US" dirty="0"/>
              <a:t>，</a:t>
            </a:r>
            <a:r>
              <a:rPr lang="en-US" altLang="zh-CN" dirty="0"/>
              <a:t>garbage out</a:t>
            </a:r>
          </a:p>
          <a:p>
            <a:pPr lvl="1"/>
            <a:r>
              <a:rPr lang="zh-CN" altLang="en-US" dirty="0"/>
              <a:t>样本数据集的检查与预处理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加载并浏览数据集（</a:t>
            </a:r>
            <a:r>
              <a:rPr lang="en-US" altLang="zh-CN" dirty="0"/>
              <a:t>Pandas</a:t>
            </a:r>
            <a:r>
              <a:rPr lang="zh-CN" altLang="en-US" dirty="0"/>
              <a:t>的</a:t>
            </a:r>
            <a:r>
              <a:rPr lang="en-US" altLang="zh-CN" dirty="0" err="1"/>
              <a:t>DataFrame</a:t>
            </a:r>
            <a:r>
              <a:rPr lang="zh-CN" altLang="en-US" dirty="0"/>
              <a:t>类）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7B738F-E135-4C82-875C-8B3FCD98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73" y="4370669"/>
            <a:ext cx="6475255" cy="19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9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EFB73-163A-45F5-89E3-DBF827D4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数据集加载与预处理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D120C-02E0-4BBF-B142-F4DAD8B7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加载并浏览数据集（</a:t>
            </a:r>
            <a:r>
              <a:rPr lang="en-US" altLang="zh-CN" dirty="0">
                <a:solidFill>
                  <a:srgbClr val="00B050"/>
                </a:solidFill>
              </a:rPr>
              <a:t>house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A0E04C-6399-423D-9CDA-E08005BD6E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3874" y="2276872"/>
            <a:ext cx="5274310" cy="20085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00A296-A0CE-49A8-90B4-304BD4AE7C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03848" y="3212976"/>
            <a:ext cx="5274310" cy="2606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38CFC4-8D88-4861-8469-F2079951D4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3834" y="3573016"/>
            <a:ext cx="5274310" cy="30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7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9251</TotalTime>
  <Words>3135</Words>
  <Application>Microsoft Macintosh PowerPoint</Application>
  <PresentationFormat>On-screen Show (4:3)</PresentationFormat>
  <Paragraphs>489</Paragraphs>
  <Slides>60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黑体</vt:lpstr>
      <vt:lpstr>幼圆</vt:lpstr>
      <vt:lpstr>Arial</vt:lpstr>
      <vt:lpstr>Calibri</vt:lpstr>
      <vt:lpstr>Cambria Math</vt:lpstr>
      <vt:lpstr>Office 主题</vt:lpstr>
      <vt:lpstr>Visio</vt:lpstr>
      <vt:lpstr>机器学习及其Python实践 配套教材由清华大学出版社出版发行</vt:lpstr>
      <vt:lpstr>第2章 回归分析</vt:lpstr>
      <vt:lpstr>2.1 编程环境与数据集</vt:lpstr>
      <vt:lpstr>2.1 编程环境与数据集</vt:lpstr>
      <vt:lpstr>2.1 编程环境与数据集</vt:lpstr>
      <vt:lpstr>2.1 编程环境与数据集</vt:lpstr>
      <vt:lpstr>2.1 编程环境与数据集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2.2 数据集加载与预处理</vt:lpstr>
      <vt:lpstr>2.3 模型训练与评价</vt:lpstr>
      <vt:lpstr>2.3 模型训练与评价</vt:lpstr>
      <vt:lpstr>2.3 模型训练与评价</vt:lpstr>
      <vt:lpstr>2.3 模型训练与评价</vt:lpstr>
      <vt:lpstr>2.3 模型训练与评价</vt:lpstr>
      <vt:lpstr>2.3 模型训练与评价</vt:lpstr>
      <vt:lpstr>2.3 模型训练与评价</vt:lpstr>
      <vt:lpstr>2.3 模型训练与评价</vt:lpstr>
      <vt:lpstr>2.3 模型训练与评价</vt:lpstr>
      <vt:lpstr>2.3 模型训练与评价</vt:lpstr>
      <vt:lpstr>2.3 模型训练与评价</vt:lpstr>
      <vt:lpstr>2.3 模型训练与评价</vt:lpstr>
      <vt:lpstr>2.4 正则化</vt:lpstr>
      <vt:lpstr>2.4 正则化</vt:lpstr>
      <vt:lpstr>2.4 正则化</vt:lpstr>
      <vt:lpstr>2.4 正则化</vt:lpstr>
      <vt:lpstr>2.4 正则化</vt:lpstr>
      <vt:lpstr>2.4 正则化</vt:lpstr>
      <vt:lpstr>2.4 正则化</vt:lpstr>
      <vt:lpstr>2.4 正则化</vt:lpstr>
      <vt:lpstr>2.4 正则化</vt:lpstr>
      <vt:lpstr>2.4 正则化</vt:lpstr>
      <vt:lpstr>2.4 正则化</vt:lpstr>
      <vt:lpstr>2.4 正则化</vt:lpstr>
      <vt:lpstr>2.5 非线性回归</vt:lpstr>
      <vt:lpstr>2.5 非线性回归</vt:lpstr>
      <vt:lpstr>2.5 非线性回归</vt:lpstr>
      <vt:lpstr>2.5 非线性回归</vt:lpstr>
      <vt:lpstr>2.5 非线性回归</vt:lpstr>
      <vt:lpstr>2.5 非线性回归</vt:lpstr>
      <vt:lpstr>2.5 非线性回归</vt:lpstr>
      <vt:lpstr>2.5 非线性回归</vt:lpstr>
      <vt:lpstr>第2章 回归分析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Kan</dc:creator>
  <cp:lastModifiedBy>baihaoshao@gmail.com</cp:lastModifiedBy>
  <cp:revision>672</cp:revision>
  <dcterms:created xsi:type="dcterms:W3CDTF">2014-09-11T01:57:48Z</dcterms:created>
  <dcterms:modified xsi:type="dcterms:W3CDTF">2021-11-07T08:53:23Z</dcterms:modified>
</cp:coreProperties>
</file>